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91" r:id="rId3"/>
    <p:sldId id="280" r:id="rId4"/>
    <p:sldId id="266" r:id="rId5"/>
    <p:sldId id="267" r:id="rId6"/>
    <p:sldId id="259" r:id="rId7"/>
    <p:sldId id="297" r:id="rId8"/>
    <p:sldId id="299" r:id="rId9"/>
    <p:sldId id="300" r:id="rId10"/>
    <p:sldId id="311" r:id="rId11"/>
    <p:sldId id="312" r:id="rId12"/>
    <p:sldId id="294" r:id="rId13"/>
    <p:sldId id="318" r:id="rId14"/>
    <p:sldId id="302" r:id="rId15"/>
    <p:sldId id="303" r:id="rId16"/>
    <p:sldId id="315" r:id="rId17"/>
    <p:sldId id="317" r:id="rId18"/>
    <p:sldId id="314" r:id="rId19"/>
    <p:sldId id="313" r:id="rId20"/>
    <p:sldId id="308" r:id="rId21"/>
    <p:sldId id="309" r:id="rId22"/>
    <p:sldId id="310" r:id="rId23"/>
    <p:sldId id="304" r:id="rId24"/>
    <p:sldId id="305" r:id="rId25"/>
    <p:sldId id="306" r:id="rId26"/>
    <p:sldId id="307" r:id="rId2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86" autoAdjust="0"/>
    <p:restoredTop sz="94118" autoAdjust="0"/>
  </p:normalViewPr>
  <p:slideViewPr>
    <p:cSldViewPr snapToGrid="0">
      <p:cViewPr varScale="1">
        <p:scale>
          <a:sx n="66" d="100"/>
          <a:sy n="66" d="100"/>
        </p:scale>
        <p:origin x="11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52B96A-A54D-4D68-BE46-3B16B6FB9CE4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5B3F4161-7DA4-434E-8FEF-A72F98844C4C}">
      <dgm:prSet phldrT="[文字]"/>
      <dgm:spPr/>
      <dgm:t>
        <a:bodyPr/>
        <a:lstStyle/>
        <a:p>
          <a:r>
            <a:rPr lang="en-US" altLang="zh-TW" dirty="0" smtClean="0"/>
            <a:t>Maximum number of Independent Columns</a:t>
          </a:r>
          <a:endParaRPr lang="zh-TW" altLang="en-US" dirty="0"/>
        </a:p>
      </dgm:t>
    </dgm:pt>
    <dgm:pt modelId="{40C75D0E-6C3B-4865-8B34-5044D085A686}" type="parTrans" cxnId="{AEF9CF0C-0F83-4EDF-B67B-B6B16D7F4BEC}">
      <dgm:prSet/>
      <dgm:spPr/>
      <dgm:t>
        <a:bodyPr/>
        <a:lstStyle/>
        <a:p>
          <a:endParaRPr lang="zh-TW" altLang="en-US"/>
        </a:p>
      </dgm:t>
    </dgm:pt>
    <dgm:pt modelId="{9A23EF1F-AD14-40EE-A397-A973F667F192}" type="sibTrans" cxnId="{AEF9CF0C-0F83-4EDF-B67B-B6B16D7F4BEC}">
      <dgm:prSet/>
      <dgm:spPr/>
      <dgm:t>
        <a:bodyPr/>
        <a:lstStyle/>
        <a:p>
          <a:endParaRPr lang="zh-TW" altLang="en-US"/>
        </a:p>
      </dgm:t>
    </dgm:pt>
    <dgm:pt modelId="{AF8B95E0-2757-431D-B1D5-FB007AA679EE}">
      <dgm:prSet phldrT="[文字]"/>
      <dgm:spPr/>
      <dgm:t>
        <a:bodyPr/>
        <a:lstStyle/>
        <a:p>
          <a:r>
            <a:rPr lang="en-US" altLang="zh-TW" dirty="0" smtClean="0"/>
            <a:t>Number of Pivot Columns</a:t>
          </a:r>
          <a:endParaRPr lang="zh-TW" altLang="en-US" dirty="0"/>
        </a:p>
      </dgm:t>
    </dgm:pt>
    <dgm:pt modelId="{0C974E20-8251-4FBE-AF93-73BF6D86AFE8}" type="parTrans" cxnId="{B5EC567B-4BB4-4978-9E89-3EFD98105752}">
      <dgm:prSet/>
      <dgm:spPr/>
      <dgm:t>
        <a:bodyPr/>
        <a:lstStyle/>
        <a:p>
          <a:endParaRPr lang="zh-TW" altLang="en-US"/>
        </a:p>
      </dgm:t>
    </dgm:pt>
    <dgm:pt modelId="{B71AAB9E-503C-4F04-95AC-BE813035BA9E}" type="sibTrans" cxnId="{B5EC567B-4BB4-4978-9E89-3EFD98105752}">
      <dgm:prSet/>
      <dgm:spPr/>
      <dgm:t>
        <a:bodyPr/>
        <a:lstStyle/>
        <a:p>
          <a:endParaRPr lang="zh-TW" altLang="en-US"/>
        </a:p>
      </dgm:t>
    </dgm:pt>
    <dgm:pt modelId="{5A9B15BD-5CF7-4091-BD94-5A89338EE593}">
      <dgm:prSet phldrT="[文字]"/>
      <dgm:spPr/>
      <dgm:t>
        <a:bodyPr/>
        <a:lstStyle/>
        <a:p>
          <a:r>
            <a:rPr lang="en-US" altLang="zh-TW" dirty="0" smtClean="0"/>
            <a:t>Number of Non-zero rows</a:t>
          </a:r>
          <a:endParaRPr lang="zh-TW" altLang="en-US" dirty="0"/>
        </a:p>
      </dgm:t>
    </dgm:pt>
    <dgm:pt modelId="{1F454AF5-ED9A-499C-8581-8543A4B4615C}" type="parTrans" cxnId="{F9D23B50-E513-4AC5-8ECE-5E9FB192939B}">
      <dgm:prSet/>
      <dgm:spPr/>
      <dgm:t>
        <a:bodyPr/>
        <a:lstStyle/>
        <a:p>
          <a:endParaRPr lang="zh-TW" altLang="en-US"/>
        </a:p>
      </dgm:t>
    </dgm:pt>
    <dgm:pt modelId="{C6A5EE16-9955-4DC4-8337-76509B45BCAE}" type="sibTrans" cxnId="{F9D23B50-E513-4AC5-8ECE-5E9FB192939B}">
      <dgm:prSet/>
      <dgm:spPr/>
      <dgm:t>
        <a:bodyPr/>
        <a:lstStyle/>
        <a:p>
          <a:endParaRPr lang="zh-TW" altLang="en-US"/>
        </a:p>
      </dgm:t>
    </dgm:pt>
    <dgm:pt modelId="{A04C4A98-57FB-434D-8767-A394C05435D9}">
      <dgm:prSet phldrT="[文字]"/>
      <dgm:spPr/>
      <dgm:t>
        <a:bodyPr/>
        <a:lstStyle/>
        <a:p>
          <a:r>
            <a:rPr lang="en-US" altLang="zh-TW" dirty="0" smtClean="0"/>
            <a:t>Number of Basic Variables</a:t>
          </a:r>
          <a:endParaRPr lang="zh-TW" altLang="en-US" dirty="0"/>
        </a:p>
      </dgm:t>
    </dgm:pt>
    <dgm:pt modelId="{0F71AEDA-4C6B-4216-B5D3-E17D68C1A6C7}" type="parTrans" cxnId="{973DB792-6E6E-4FBE-9F6D-7318425317B1}">
      <dgm:prSet/>
      <dgm:spPr/>
      <dgm:t>
        <a:bodyPr/>
        <a:lstStyle/>
        <a:p>
          <a:endParaRPr lang="zh-TW" altLang="en-US"/>
        </a:p>
      </dgm:t>
    </dgm:pt>
    <dgm:pt modelId="{1882F5C9-BF63-476F-AAA5-198BA583A5E7}" type="sibTrans" cxnId="{973DB792-6E6E-4FBE-9F6D-7318425317B1}">
      <dgm:prSet/>
      <dgm:spPr/>
      <dgm:t>
        <a:bodyPr/>
        <a:lstStyle/>
        <a:p>
          <a:endParaRPr lang="zh-TW" altLang="en-US"/>
        </a:p>
      </dgm:t>
    </dgm:pt>
    <dgm:pt modelId="{66BD65E3-0E7B-410D-89DC-1A7D60196CCC}">
      <dgm:prSet phldrT="[文字]"/>
      <dgm:spPr/>
      <dgm:t>
        <a:bodyPr/>
        <a:lstStyle/>
        <a:p>
          <a:r>
            <a:rPr lang="en-US" altLang="zh-TW" dirty="0" smtClean="0"/>
            <a:t>Dim (Col A) = Dim (Row A) = Dim (Col A</a:t>
          </a:r>
          <a:r>
            <a:rPr lang="en-US" altLang="zh-TW" baseline="30000" dirty="0" smtClean="0"/>
            <a:t>T</a:t>
          </a:r>
          <a:r>
            <a:rPr lang="en-US" altLang="zh-TW" dirty="0" smtClean="0"/>
            <a:t>)</a:t>
          </a:r>
          <a:endParaRPr lang="zh-TW" altLang="en-US" dirty="0"/>
        </a:p>
      </dgm:t>
    </dgm:pt>
    <dgm:pt modelId="{FCDF068C-FA15-4D75-9F4D-D18C5054A320}" type="parTrans" cxnId="{D3845DD9-0AC5-4DD1-81AE-C6AB254CDEA4}">
      <dgm:prSet/>
      <dgm:spPr/>
      <dgm:t>
        <a:bodyPr/>
        <a:lstStyle/>
        <a:p>
          <a:endParaRPr lang="zh-TW" altLang="en-US"/>
        </a:p>
      </dgm:t>
    </dgm:pt>
    <dgm:pt modelId="{D7551023-37DF-493D-BF63-331005A1C5BB}" type="sibTrans" cxnId="{D3845DD9-0AC5-4DD1-81AE-C6AB254CDEA4}">
      <dgm:prSet/>
      <dgm:spPr/>
      <dgm:t>
        <a:bodyPr/>
        <a:lstStyle/>
        <a:p>
          <a:endParaRPr lang="zh-TW" altLang="en-US"/>
        </a:p>
      </dgm:t>
    </dgm:pt>
    <dgm:pt modelId="{9A445CC8-31FF-4EC3-B2BC-456D6DAD81DA}">
      <dgm:prSet phldrT="[文字]"/>
      <dgm:spPr/>
      <dgm:t>
        <a:bodyPr/>
        <a:lstStyle/>
        <a:p>
          <a:r>
            <a:rPr lang="en-US" altLang="zh-TW" dirty="0" smtClean="0"/>
            <a:t>Dimension of the range of function A</a:t>
          </a:r>
          <a:endParaRPr lang="zh-TW" altLang="en-US" dirty="0"/>
        </a:p>
      </dgm:t>
    </dgm:pt>
    <dgm:pt modelId="{9F7FF876-D336-4150-A8E6-17DC01AF3BED}" type="parTrans" cxnId="{61EB829F-712F-4A17-9162-A583FB2F97D0}">
      <dgm:prSet/>
      <dgm:spPr/>
      <dgm:t>
        <a:bodyPr/>
        <a:lstStyle/>
        <a:p>
          <a:endParaRPr lang="zh-TW" altLang="en-US"/>
        </a:p>
      </dgm:t>
    </dgm:pt>
    <dgm:pt modelId="{7E5122C5-E24F-443F-8EE8-251AC195E53C}" type="sibTrans" cxnId="{61EB829F-712F-4A17-9162-A583FB2F97D0}">
      <dgm:prSet/>
      <dgm:spPr/>
      <dgm:t>
        <a:bodyPr/>
        <a:lstStyle/>
        <a:p>
          <a:endParaRPr lang="zh-TW" altLang="en-US"/>
        </a:p>
      </dgm:t>
    </dgm:pt>
    <dgm:pt modelId="{2FC7CA33-D087-4867-905E-66D4857C482F}" type="pres">
      <dgm:prSet presAssocID="{3C52B96A-A54D-4D68-BE46-3B16B6FB9CE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7437D23-B144-4F9B-9FAF-A93D41FA33D9}" type="pres">
      <dgm:prSet presAssocID="{5B3F4161-7DA4-434E-8FEF-A72F98844C4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E756276-80FF-4A7C-8C5A-608D1C046E53}" type="pres">
      <dgm:prSet presAssocID="{9A23EF1F-AD14-40EE-A397-A973F667F192}" presName="spacer" presStyleCnt="0"/>
      <dgm:spPr/>
    </dgm:pt>
    <dgm:pt modelId="{7111FA66-3076-48F4-8520-EE267788EB64}" type="pres">
      <dgm:prSet presAssocID="{AF8B95E0-2757-431D-B1D5-FB007AA679E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D7A9391-ADC4-40E0-B767-F2CB25CB6DA6}" type="pres">
      <dgm:prSet presAssocID="{B71AAB9E-503C-4F04-95AC-BE813035BA9E}" presName="spacer" presStyleCnt="0"/>
      <dgm:spPr/>
    </dgm:pt>
    <dgm:pt modelId="{4203B60F-55E6-455F-91B0-27800F6B2542}" type="pres">
      <dgm:prSet presAssocID="{5A9B15BD-5CF7-4091-BD94-5A89338EE59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481B7B1-C458-4ED1-A59A-6E8A3B52DCD2}" type="pres">
      <dgm:prSet presAssocID="{C6A5EE16-9955-4DC4-8337-76509B45BCAE}" presName="spacer" presStyleCnt="0"/>
      <dgm:spPr/>
    </dgm:pt>
    <dgm:pt modelId="{35BD4657-8117-4365-8128-D9E0940D9A77}" type="pres">
      <dgm:prSet presAssocID="{A04C4A98-57FB-434D-8767-A394C05435D9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0C78905-D523-4EA0-8621-4645A54D8A30}" type="pres">
      <dgm:prSet presAssocID="{1882F5C9-BF63-476F-AAA5-198BA583A5E7}" presName="spacer" presStyleCnt="0"/>
      <dgm:spPr/>
    </dgm:pt>
    <dgm:pt modelId="{5F70CAC2-04ED-448E-ABAE-FE09A5C060D3}" type="pres">
      <dgm:prSet presAssocID="{66BD65E3-0E7B-410D-89DC-1A7D60196CC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A15EDC-6A37-475E-B3C4-FB9F09044481}" type="pres">
      <dgm:prSet presAssocID="{D7551023-37DF-493D-BF63-331005A1C5BB}" presName="spacer" presStyleCnt="0"/>
      <dgm:spPr/>
    </dgm:pt>
    <dgm:pt modelId="{954A42CC-570C-46CF-811E-142B9530D6F7}" type="pres">
      <dgm:prSet presAssocID="{9A445CC8-31FF-4EC3-B2BC-456D6DAD81DA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5EC567B-4BB4-4978-9E89-3EFD98105752}" srcId="{3C52B96A-A54D-4D68-BE46-3B16B6FB9CE4}" destId="{AF8B95E0-2757-431D-B1D5-FB007AA679EE}" srcOrd="1" destOrd="0" parTransId="{0C974E20-8251-4FBE-AF93-73BF6D86AFE8}" sibTransId="{B71AAB9E-503C-4F04-95AC-BE813035BA9E}"/>
    <dgm:cxn modelId="{5A5E51B0-8013-41A4-8EF4-088EA4161115}" type="presOf" srcId="{A04C4A98-57FB-434D-8767-A394C05435D9}" destId="{35BD4657-8117-4365-8128-D9E0940D9A77}" srcOrd="0" destOrd="0" presId="urn:microsoft.com/office/officeart/2005/8/layout/vList2"/>
    <dgm:cxn modelId="{F9D23B50-E513-4AC5-8ECE-5E9FB192939B}" srcId="{3C52B96A-A54D-4D68-BE46-3B16B6FB9CE4}" destId="{5A9B15BD-5CF7-4091-BD94-5A89338EE593}" srcOrd="2" destOrd="0" parTransId="{1F454AF5-ED9A-499C-8581-8543A4B4615C}" sibTransId="{C6A5EE16-9955-4DC4-8337-76509B45BCAE}"/>
    <dgm:cxn modelId="{AEF9CF0C-0F83-4EDF-B67B-B6B16D7F4BEC}" srcId="{3C52B96A-A54D-4D68-BE46-3B16B6FB9CE4}" destId="{5B3F4161-7DA4-434E-8FEF-A72F98844C4C}" srcOrd="0" destOrd="0" parTransId="{40C75D0E-6C3B-4865-8B34-5044D085A686}" sibTransId="{9A23EF1F-AD14-40EE-A397-A973F667F192}"/>
    <dgm:cxn modelId="{973DB792-6E6E-4FBE-9F6D-7318425317B1}" srcId="{3C52B96A-A54D-4D68-BE46-3B16B6FB9CE4}" destId="{A04C4A98-57FB-434D-8767-A394C05435D9}" srcOrd="3" destOrd="0" parTransId="{0F71AEDA-4C6B-4216-B5D3-E17D68C1A6C7}" sibTransId="{1882F5C9-BF63-476F-AAA5-198BA583A5E7}"/>
    <dgm:cxn modelId="{61EB829F-712F-4A17-9162-A583FB2F97D0}" srcId="{3C52B96A-A54D-4D68-BE46-3B16B6FB9CE4}" destId="{9A445CC8-31FF-4EC3-B2BC-456D6DAD81DA}" srcOrd="5" destOrd="0" parTransId="{9F7FF876-D336-4150-A8E6-17DC01AF3BED}" sibTransId="{7E5122C5-E24F-443F-8EE8-251AC195E53C}"/>
    <dgm:cxn modelId="{2B14F7DD-70D9-4523-81C3-7041B9162796}" type="presOf" srcId="{3C52B96A-A54D-4D68-BE46-3B16B6FB9CE4}" destId="{2FC7CA33-D087-4867-905E-66D4857C482F}" srcOrd="0" destOrd="0" presId="urn:microsoft.com/office/officeart/2005/8/layout/vList2"/>
    <dgm:cxn modelId="{E845B650-1779-4DB3-8F43-56BA2455BF78}" type="presOf" srcId="{5B3F4161-7DA4-434E-8FEF-A72F98844C4C}" destId="{07437D23-B144-4F9B-9FAF-A93D41FA33D9}" srcOrd="0" destOrd="0" presId="urn:microsoft.com/office/officeart/2005/8/layout/vList2"/>
    <dgm:cxn modelId="{10D75DAB-A491-4305-9DA6-162C9164E160}" type="presOf" srcId="{5A9B15BD-5CF7-4091-BD94-5A89338EE593}" destId="{4203B60F-55E6-455F-91B0-27800F6B2542}" srcOrd="0" destOrd="0" presId="urn:microsoft.com/office/officeart/2005/8/layout/vList2"/>
    <dgm:cxn modelId="{D3845DD9-0AC5-4DD1-81AE-C6AB254CDEA4}" srcId="{3C52B96A-A54D-4D68-BE46-3B16B6FB9CE4}" destId="{66BD65E3-0E7B-410D-89DC-1A7D60196CCC}" srcOrd="4" destOrd="0" parTransId="{FCDF068C-FA15-4D75-9F4D-D18C5054A320}" sibTransId="{D7551023-37DF-493D-BF63-331005A1C5BB}"/>
    <dgm:cxn modelId="{4AB5DD82-973E-4F3F-B783-C618007AE82C}" type="presOf" srcId="{AF8B95E0-2757-431D-B1D5-FB007AA679EE}" destId="{7111FA66-3076-48F4-8520-EE267788EB64}" srcOrd="0" destOrd="0" presId="urn:microsoft.com/office/officeart/2005/8/layout/vList2"/>
    <dgm:cxn modelId="{7C24FFBE-FD05-42E7-A888-74AA5D945180}" type="presOf" srcId="{66BD65E3-0E7B-410D-89DC-1A7D60196CCC}" destId="{5F70CAC2-04ED-448E-ABAE-FE09A5C060D3}" srcOrd="0" destOrd="0" presId="urn:microsoft.com/office/officeart/2005/8/layout/vList2"/>
    <dgm:cxn modelId="{70B5C558-D2D5-4EB6-9612-32CC4D645F8A}" type="presOf" srcId="{9A445CC8-31FF-4EC3-B2BC-456D6DAD81DA}" destId="{954A42CC-570C-46CF-811E-142B9530D6F7}" srcOrd="0" destOrd="0" presId="urn:microsoft.com/office/officeart/2005/8/layout/vList2"/>
    <dgm:cxn modelId="{3A6379C2-2908-4790-900C-59CC53166878}" type="presParOf" srcId="{2FC7CA33-D087-4867-905E-66D4857C482F}" destId="{07437D23-B144-4F9B-9FAF-A93D41FA33D9}" srcOrd="0" destOrd="0" presId="urn:microsoft.com/office/officeart/2005/8/layout/vList2"/>
    <dgm:cxn modelId="{4752F873-1FED-46C7-810B-0ECBBE8E1DB8}" type="presParOf" srcId="{2FC7CA33-D087-4867-905E-66D4857C482F}" destId="{BE756276-80FF-4A7C-8C5A-608D1C046E53}" srcOrd="1" destOrd="0" presId="urn:microsoft.com/office/officeart/2005/8/layout/vList2"/>
    <dgm:cxn modelId="{8E3F0AE5-0579-490C-8A52-1F709924AE13}" type="presParOf" srcId="{2FC7CA33-D087-4867-905E-66D4857C482F}" destId="{7111FA66-3076-48F4-8520-EE267788EB64}" srcOrd="2" destOrd="0" presId="urn:microsoft.com/office/officeart/2005/8/layout/vList2"/>
    <dgm:cxn modelId="{19C1426B-409D-490C-8179-DB20E1C8BDAA}" type="presParOf" srcId="{2FC7CA33-D087-4867-905E-66D4857C482F}" destId="{CD7A9391-ADC4-40E0-B767-F2CB25CB6DA6}" srcOrd="3" destOrd="0" presId="urn:microsoft.com/office/officeart/2005/8/layout/vList2"/>
    <dgm:cxn modelId="{C90E90C7-4B2B-4E5D-93CD-90C40740D00D}" type="presParOf" srcId="{2FC7CA33-D087-4867-905E-66D4857C482F}" destId="{4203B60F-55E6-455F-91B0-27800F6B2542}" srcOrd="4" destOrd="0" presId="urn:microsoft.com/office/officeart/2005/8/layout/vList2"/>
    <dgm:cxn modelId="{A4C3A3C9-7777-46EC-A853-0EBCA8CB7E5B}" type="presParOf" srcId="{2FC7CA33-D087-4867-905E-66D4857C482F}" destId="{4481B7B1-C458-4ED1-A59A-6E8A3B52DCD2}" srcOrd="5" destOrd="0" presId="urn:microsoft.com/office/officeart/2005/8/layout/vList2"/>
    <dgm:cxn modelId="{AEAA3246-A0C0-43BE-816F-4941679D6C31}" type="presParOf" srcId="{2FC7CA33-D087-4867-905E-66D4857C482F}" destId="{35BD4657-8117-4365-8128-D9E0940D9A77}" srcOrd="6" destOrd="0" presId="urn:microsoft.com/office/officeart/2005/8/layout/vList2"/>
    <dgm:cxn modelId="{0142F2AD-0018-4B41-99BB-B6F83CDD47A2}" type="presParOf" srcId="{2FC7CA33-D087-4867-905E-66D4857C482F}" destId="{C0C78905-D523-4EA0-8621-4645A54D8A30}" srcOrd="7" destOrd="0" presId="urn:microsoft.com/office/officeart/2005/8/layout/vList2"/>
    <dgm:cxn modelId="{CE358877-0573-4A3F-9E54-BBEC73FAD937}" type="presParOf" srcId="{2FC7CA33-D087-4867-905E-66D4857C482F}" destId="{5F70CAC2-04ED-448E-ABAE-FE09A5C060D3}" srcOrd="8" destOrd="0" presId="urn:microsoft.com/office/officeart/2005/8/layout/vList2"/>
    <dgm:cxn modelId="{732FE49D-0FF1-4B4C-B6C8-A0FC8F7516BC}" type="presParOf" srcId="{2FC7CA33-D087-4867-905E-66D4857C482F}" destId="{1AA15EDC-6A37-475E-B3C4-FB9F09044481}" srcOrd="9" destOrd="0" presId="urn:microsoft.com/office/officeart/2005/8/layout/vList2"/>
    <dgm:cxn modelId="{D0E10BB8-41A9-45A9-97B7-2EAE9CA49DC0}" type="presParOf" srcId="{2FC7CA33-D087-4867-905E-66D4857C482F}" destId="{954A42CC-570C-46CF-811E-142B9530D6F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37D23-B144-4F9B-9FAF-A93D41FA33D9}">
      <dsp:nvSpPr>
        <dsp:cNvPr id="0" name=""/>
        <dsp:cNvSpPr/>
      </dsp:nvSpPr>
      <dsp:spPr>
        <a:xfrm>
          <a:off x="0" y="38484"/>
          <a:ext cx="7886700" cy="6475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Maximum number of Independent Columns</a:t>
          </a:r>
          <a:endParaRPr lang="zh-TW" altLang="en-US" sz="2700" kern="1200" dirty="0"/>
        </a:p>
      </dsp:txBody>
      <dsp:txXfrm>
        <a:off x="31613" y="70097"/>
        <a:ext cx="7823474" cy="584369"/>
      </dsp:txXfrm>
    </dsp:sp>
    <dsp:sp modelId="{7111FA66-3076-48F4-8520-EE267788EB64}">
      <dsp:nvSpPr>
        <dsp:cNvPr id="0" name=""/>
        <dsp:cNvSpPr/>
      </dsp:nvSpPr>
      <dsp:spPr>
        <a:xfrm>
          <a:off x="0" y="763839"/>
          <a:ext cx="7886700" cy="647595"/>
        </a:xfrm>
        <a:prstGeom prst="roundRect">
          <a:avLst/>
        </a:prstGeom>
        <a:solidFill>
          <a:schemeClr val="accent4">
            <a:hueOff val="2079139"/>
            <a:satOff val="-9594"/>
            <a:lumOff val="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Number of Pivot Columns</a:t>
          </a:r>
          <a:endParaRPr lang="zh-TW" altLang="en-US" sz="2700" kern="1200" dirty="0"/>
        </a:p>
      </dsp:txBody>
      <dsp:txXfrm>
        <a:off x="31613" y="795452"/>
        <a:ext cx="7823474" cy="584369"/>
      </dsp:txXfrm>
    </dsp:sp>
    <dsp:sp modelId="{4203B60F-55E6-455F-91B0-27800F6B2542}">
      <dsp:nvSpPr>
        <dsp:cNvPr id="0" name=""/>
        <dsp:cNvSpPr/>
      </dsp:nvSpPr>
      <dsp:spPr>
        <a:xfrm>
          <a:off x="0" y="1489194"/>
          <a:ext cx="7886700" cy="647595"/>
        </a:xfrm>
        <a:prstGeom prst="roundRect">
          <a:avLst/>
        </a:prstGeom>
        <a:solidFill>
          <a:schemeClr val="accent4">
            <a:hueOff val="4158277"/>
            <a:satOff val="-19187"/>
            <a:lumOff val="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Number of Non-zero rows</a:t>
          </a:r>
          <a:endParaRPr lang="zh-TW" altLang="en-US" sz="2700" kern="1200" dirty="0"/>
        </a:p>
      </dsp:txBody>
      <dsp:txXfrm>
        <a:off x="31613" y="1520807"/>
        <a:ext cx="7823474" cy="584369"/>
      </dsp:txXfrm>
    </dsp:sp>
    <dsp:sp modelId="{35BD4657-8117-4365-8128-D9E0940D9A77}">
      <dsp:nvSpPr>
        <dsp:cNvPr id="0" name=""/>
        <dsp:cNvSpPr/>
      </dsp:nvSpPr>
      <dsp:spPr>
        <a:xfrm>
          <a:off x="0" y="2214549"/>
          <a:ext cx="7886700" cy="647595"/>
        </a:xfrm>
        <a:prstGeom prst="roundRect">
          <a:avLst/>
        </a:prstGeom>
        <a:solidFill>
          <a:schemeClr val="accent4">
            <a:hueOff val="6237415"/>
            <a:satOff val="-28781"/>
            <a:lumOff val="1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Number of Basic Variables</a:t>
          </a:r>
          <a:endParaRPr lang="zh-TW" altLang="en-US" sz="2700" kern="1200" dirty="0"/>
        </a:p>
      </dsp:txBody>
      <dsp:txXfrm>
        <a:off x="31613" y="2246162"/>
        <a:ext cx="7823474" cy="584369"/>
      </dsp:txXfrm>
    </dsp:sp>
    <dsp:sp modelId="{5F70CAC2-04ED-448E-ABAE-FE09A5C060D3}">
      <dsp:nvSpPr>
        <dsp:cNvPr id="0" name=""/>
        <dsp:cNvSpPr/>
      </dsp:nvSpPr>
      <dsp:spPr>
        <a:xfrm>
          <a:off x="0" y="2939904"/>
          <a:ext cx="7886700" cy="647595"/>
        </a:xfrm>
        <a:prstGeom prst="roundRect">
          <a:avLst/>
        </a:prstGeom>
        <a:solidFill>
          <a:schemeClr val="accent4">
            <a:hueOff val="8316554"/>
            <a:satOff val="-38374"/>
            <a:lumOff val="1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Dim (Col A) = Dim (Row A) = Dim (Col A</a:t>
          </a:r>
          <a:r>
            <a:rPr lang="en-US" altLang="zh-TW" sz="2700" kern="1200" baseline="30000" dirty="0" smtClean="0"/>
            <a:t>T</a:t>
          </a:r>
          <a:r>
            <a:rPr lang="en-US" altLang="zh-TW" sz="2700" kern="1200" dirty="0" smtClean="0"/>
            <a:t>)</a:t>
          </a:r>
          <a:endParaRPr lang="zh-TW" altLang="en-US" sz="2700" kern="1200" dirty="0"/>
        </a:p>
      </dsp:txBody>
      <dsp:txXfrm>
        <a:off x="31613" y="2971517"/>
        <a:ext cx="7823474" cy="584369"/>
      </dsp:txXfrm>
    </dsp:sp>
    <dsp:sp modelId="{954A42CC-570C-46CF-811E-142B9530D6F7}">
      <dsp:nvSpPr>
        <dsp:cNvPr id="0" name=""/>
        <dsp:cNvSpPr/>
      </dsp:nvSpPr>
      <dsp:spPr>
        <a:xfrm>
          <a:off x="0" y="3665259"/>
          <a:ext cx="7886700" cy="647595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Dimension of the range of function A</a:t>
          </a:r>
          <a:endParaRPr lang="zh-TW" altLang="en-US" sz="2700" kern="1200" dirty="0"/>
        </a:p>
      </dsp:txBody>
      <dsp:txXfrm>
        <a:off x="31613" y="3696872"/>
        <a:ext cx="7823474" cy="584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6E5C4-C5C8-4812-9767-F1C86CF7150C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4AC66-EDF1-4E83-BB03-E779AF367E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5838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Rank </a:t>
            </a:r>
            <a:r>
              <a:rPr lang="zh-TW" altLang="en-US" dirty="0" smtClean="0"/>
              <a:t>的特性有好多 </a:t>
            </a:r>
            <a:r>
              <a:rPr lang="en-US" altLang="zh-TW" dirty="0" smtClean="0"/>
              <a:t>……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4AC66-EDF1-4E83-BB03-E779AF367E7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583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Rank </a:t>
            </a:r>
            <a:r>
              <a:rPr lang="zh-TW" altLang="en-US" dirty="0" smtClean="0"/>
              <a:t>的特性有好多 </a:t>
            </a:r>
            <a:r>
              <a:rPr lang="en-US" altLang="zh-TW" dirty="0" smtClean="0"/>
              <a:t>……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4AC66-EDF1-4E83-BB03-E779AF367E7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753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Any matrix multiplied by an invertible matrix will not change its rank.</a:t>
            </a:r>
            <a:endParaRPr lang="zh-TW" altLang="en-US" sz="12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4AC66-EDF1-4E83-BB03-E779AF367E77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7233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4AC66-EDF1-4E83-BB03-E779AF367E77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4097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4AC66-EDF1-4E83-BB03-E779AF367E77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9891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Interesting fact</a:t>
            </a:r>
          </a:p>
          <a:p>
            <a:r>
              <a:rPr lang="en-US" altLang="zh-TW" dirty="0" smtClean="0"/>
              <a:t>	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4AC66-EDF1-4E83-BB03-E779AF367E77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4785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 have question about 5 ….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4AC66-EDF1-4E83-BB03-E779AF367E77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177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5559-0273-4F55-926E-4BC3520B794D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F60B-2B98-405D-B57A-73916C190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498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5559-0273-4F55-926E-4BC3520B794D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F60B-2B98-405D-B57A-73916C190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01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5559-0273-4F55-926E-4BC3520B794D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F60B-2B98-405D-B57A-73916C190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696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5559-0273-4F55-926E-4BC3520B794D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F60B-2B98-405D-B57A-73916C190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612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5559-0273-4F55-926E-4BC3520B794D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F60B-2B98-405D-B57A-73916C190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577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5559-0273-4F55-926E-4BC3520B794D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F60B-2B98-405D-B57A-73916C190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102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5559-0273-4F55-926E-4BC3520B794D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F60B-2B98-405D-B57A-73916C190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696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5559-0273-4F55-926E-4BC3520B794D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F60B-2B98-405D-B57A-73916C190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3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5559-0273-4F55-926E-4BC3520B794D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F60B-2B98-405D-B57A-73916C190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539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5559-0273-4F55-926E-4BC3520B794D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F60B-2B98-405D-B57A-73916C190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036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5559-0273-4F55-926E-4BC3520B794D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F60B-2B98-405D-B57A-73916C190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92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05559-0273-4F55-926E-4BC3520B794D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6F60B-2B98-405D-B57A-73916C190A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679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0" Type="http://schemas.openxmlformats.org/officeDocument/2006/relationships/image" Target="../media/image84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3" Type="http://schemas.openxmlformats.org/officeDocument/2006/relationships/image" Target="../media/image87.png"/><Relationship Id="rId7" Type="http://schemas.openxmlformats.org/officeDocument/2006/relationships/image" Target="../media/image91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89.png"/><Relationship Id="rId10" Type="http://schemas.openxmlformats.org/officeDocument/2006/relationships/image" Target="../media/image94.png"/><Relationship Id="rId4" Type="http://schemas.openxmlformats.org/officeDocument/2006/relationships/image" Target="../media/image88.png"/><Relationship Id="rId9" Type="http://schemas.openxmlformats.org/officeDocument/2006/relationships/image" Target="../media/image9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Review &amp; </a:t>
            </a:r>
            <a:r>
              <a:rPr lang="en-US" altLang="zh-TW" dirty="0" smtClean="0"/>
              <a:t>Complement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/>
              <a:t>Hung-yi </a:t>
            </a:r>
            <a:r>
              <a:rPr lang="en-US" altLang="zh-TW" sz="4800" dirty="0"/>
              <a:t>L</a:t>
            </a:r>
            <a:r>
              <a:rPr lang="en-US" altLang="zh-TW" sz="4800" dirty="0" smtClean="0"/>
              <a:t>ee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2246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Theorem 4.9 (P258)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If V and W are subspaces of R</a:t>
                </a:r>
                <a:r>
                  <a:rPr lang="en-US" altLang="zh-TW" baseline="30000" dirty="0" smtClean="0"/>
                  <a:t>n</a:t>
                </a:r>
                <a:r>
                  <a:rPr lang="en-US" altLang="zh-TW" dirty="0" smtClean="0"/>
                  <a:t> with V contained in W, then dim V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altLang="zh-TW" dirty="0" smtClean="0"/>
                  <a:t> dim W</a:t>
                </a:r>
              </a:p>
              <a:p>
                <a:r>
                  <a:rPr lang="en-US" altLang="zh-TW" dirty="0" smtClean="0"/>
                  <a:t>If dim V = dim W, V=W </a:t>
                </a:r>
              </a:p>
              <a:p>
                <a:r>
                  <a:rPr lang="en-US" altLang="zh-TW" dirty="0" smtClean="0"/>
                  <a:t>Proof:</a:t>
                </a:r>
                <a:endParaRPr lang="en-US" altLang="zh-TW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/>
          <p:cNvSpPr txBox="1"/>
          <p:nvPr/>
        </p:nvSpPr>
        <p:spPr>
          <a:xfrm>
            <a:off x="380860" y="3623797"/>
            <a:ext cx="5236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 smtClean="0"/>
              <a:t>B</a:t>
            </a:r>
            <a:r>
              <a:rPr lang="en-US" altLang="zh-TW" sz="2400" baseline="-25000" dirty="0" smtClean="0"/>
              <a:t>V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is a basis of V, V in W, B</a:t>
            </a:r>
            <a:r>
              <a:rPr lang="en-US" altLang="zh-TW" sz="2400" baseline="-25000" dirty="0"/>
              <a:t>V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in </a:t>
            </a:r>
            <a:r>
              <a:rPr lang="en-US" altLang="zh-TW" sz="2400" dirty="0" smtClean="0"/>
              <a:t>W</a:t>
            </a:r>
            <a:endParaRPr lang="en-US" altLang="zh-TW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380860" y="4687661"/>
            <a:ext cx="711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/>
              <a:t>By extension theorem, </a:t>
            </a:r>
            <a:r>
              <a:rPr lang="en-US" altLang="zh-TW" sz="2400" dirty="0" smtClean="0"/>
              <a:t>B</a:t>
            </a:r>
            <a:r>
              <a:rPr lang="en-US" altLang="zh-TW" sz="2400" baseline="-25000" dirty="0" smtClean="0"/>
              <a:t>V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is in the basis of </a:t>
            </a:r>
            <a:r>
              <a:rPr lang="en-US" altLang="zh-TW" sz="2400" dirty="0" smtClean="0"/>
              <a:t>W</a:t>
            </a:r>
            <a:endParaRPr lang="en-US" altLang="zh-TW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6696615" y="4687661"/>
                <a:ext cx="2819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en-US" altLang="zh-TW" sz="2400" dirty="0"/>
                  <a:t>dim V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altLang="zh-TW" sz="2400" dirty="0"/>
                  <a:t> dim </a:t>
                </a:r>
                <a:r>
                  <a:rPr lang="en-US" altLang="zh-TW" sz="2400" dirty="0" smtClean="0"/>
                  <a:t>W</a:t>
                </a:r>
                <a:endParaRPr lang="en-US" altLang="zh-TW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615" y="4687661"/>
                <a:ext cx="281940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3463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字方塊 13"/>
          <p:cNvSpPr txBox="1"/>
          <p:nvPr/>
        </p:nvSpPr>
        <p:spPr>
          <a:xfrm>
            <a:off x="380860" y="5167776"/>
            <a:ext cx="2812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 smtClean="0"/>
              <a:t>If </a:t>
            </a:r>
            <a:r>
              <a:rPr lang="en-US" altLang="zh-TW" sz="2400" dirty="0"/>
              <a:t>dim V = dim </a:t>
            </a:r>
            <a:r>
              <a:rPr lang="en-US" altLang="zh-TW" sz="2400" dirty="0" smtClean="0"/>
              <a:t>W =k</a:t>
            </a:r>
            <a:endParaRPr lang="en-US" altLang="zh-TW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787158" y="5551191"/>
            <a:ext cx="7010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/>
              <a:t>B</a:t>
            </a:r>
            <a:r>
              <a:rPr lang="en-US" altLang="zh-TW" sz="2400" baseline="-25000" dirty="0"/>
              <a:t>V</a:t>
            </a:r>
            <a:r>
              <a:rPr lang="en-US" altLang="zh-TW" sz="2400" dirty="0"/>
              <a:t> is a linear independent set in W, with k </a:t>
            </a:r>
            <a:r>
              <a:rPr lang="en-US" altLang="zh-TW" sz="2400" dirty="0" smtClean="0"/>
              <a:t>elements</a:t>
            </a:r>
            <a:endParaRPr lang="en-US" altLang="zh-TW" sz="2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5744428" y="6061237"/>
            <a:ext cx="3139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/>
              <a:t>It is also the span of </a:t>
            </a:r>
            <a:r>
              <a:rPr lang="en-US" altLang="zh-TW" sz="2400" dirty="0" smtClean="0"/>
              <a:t>W</a:t>
            </a:r>
            <a:endParaRPr lang="en-US" altLang="zh-TW" sz="2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764630" y="4107760"/>
            <a:ext cx="4825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/>
              <a:t>B</a:t>
            </a:r>
            <a:r>
              <a:rPr lang="en-US" altLang="zh-TW" sz="2400" baseline="-25000" dirty="0"/>
              <a:t>V</a:t>
            </a:r>
            <a:r>
              <a:rPr lang="en-US" altLang="zh-TW" sz="2400" dirty="0" smtClean="0"/>
              <a:t> is an independent set in W</a:t>
            </a:r>
            <a:endParaRPr lang="en-US" altLang="zh-TW" sz="2400" dirty="0"/>
          </a:p>
        </p:txBody>
      </p:sp>
      <p:sp>
        <p:nvSpPr>
          <p:cNvPr id="20" name="向右箭號 19"/>
          <p:cNvSpPr/>
          <p:nvPr/>
        </p:nvSpPr>
        <p:spPr>
          <a:xfrm>
            <a:off x="6193379" y="4741932"/>
            <a:ext cx="418873" cy="373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21" name="向右箭號 20"/>
          <p:cNvSpPr/>
          <p:nvPr/>
        </p:nvSpPr>
        <p:spPr>
          <a:xfrm>
            <a:off x="5325555" y="6127289"/>
            <a:ext cx="418873" cy="373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15" name="向右箭號 14"/>
          <p:cNvSpPr/>
          <p:nvPr/>
        </p:nvSpPr>
        <p:spPr>
          <a:xfrm>
            <a:off x="4253229" y="4159264"/>
            <a:ext cx="418873" cy="373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</p:spTree>
    <p:extLst>
      <p:ext uri="{BB962C8B-B14F-4D97-AF65-F5344CB8AC3E}">
        <p14:creationId xmlns:p14="http://schemas.microsoft.com/office/powerpoint/2010/main" val="168731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14" grpId="0"/>
      <p:bldP spid="16" grpId="0"/>
      <p:bldP spid="17" grpId="0"/>
      <p:bldP spid="9" grpId="0"/>
      <p:bldP spid="20" grpId="0" animBg="1"/>
      <p:bldP spid="21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2/2f/Linear_subspaces_with_shading.svg/2000px-Linear_subspaces_with_shading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95" y="999670"/>
            <a:ext cx="7965926" cy="578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909021" y="631123"/>
            <a:ext cx="7530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R</a:t>
            </a:r>
            <a:r>
              <a:rPr lang="en-US" altLang="zh-TW" sz="2400" baseline="30000" dirty="0" smtClean="0"/>
              <a:t>3</a:t>
            </a:r>
            <a:r>
              <a:rPr lang="en-US" altLang="zh-TW" sz="2400" dirty="0" smtClean="0"/>
              <a:t> is the only </a:t>
            </a:r>
            <a:r>
              <a:rPr lang="en-US" altLang="zh-TW" sz="2400" dirty="0" smtClean="0"/>
              <a:t>3-dim </a:t>
            </a:r>
            <a:r>
              <a:rPr lang="en-US" altLang="zh-TW" sz="2400" dirty="0" smtClean="0"/>
              <a:t>subspace of itself</a:t>
            </a:r>
            <a:endParaRPr lang="zh-TW" altLang="en-US" sz="2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536556" y="1229511"/>
            <a:ext cx="58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00FF"/>
                </a:solidFill>
              </a:rPr>
              <a:t>L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098156" y="1572262"/>
            <a:ext cx="58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B050"/>
                </a:solidFill>
              </a:rPr>
              <a:t>W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559751" y="4150064"/>
            <a:ext cx="293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</a:rPr>
              <a:t>0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橢圓 5"/>
          <p:cNvSpPr/>
          <p:nvPr/>
        </p:nvSpPr>
        <p:spPr>
          <a:xfrm>
            <a:off x="4470375" y="4015128"/>
            <a:ext cx="178752" cy="1787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4674505" y="2482359"/>
            <a:ext cx="58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/>
              <a:t>u</a:t>
            </a:r>
            <a:endParaRPr lang="zh-TW" altLang="en-US" sz="2800" b="1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6024304" y="3205690"/>
            <a:ext cx="58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/>
              <a:t>v</a:t>
            </a:r>
            <a:endParaRPr lang="zh-TW" altLang="en-US" sz="2800" b="1" dirty="0"/>
          </a:p>
        </p:txBody>
      </p:sp>
      <p:cxnSp>
        <p:nvCxnSpPr>
          <p:cNvPr id="12" name="直線單箭頭接點 11"/>
          <p:cNvCxnSpPr>
            <a:endCxn id="11" idx="1"/>
          </p:cNvCxnSpPr>
          <p:nvPr/>
        </p:nvCxnSpPr>
        <p:spPr>
          <a:xfrm flipV="1">
            <a:off x="4674505" y="3467300"/>
            <a:ext cx="1349799" cy="54782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V="1">
            <a:off x="4629946" y="2827049"/>
            <a:ext cx="446835" cy="111212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444672" y="2967613"/>
            <a:ext cx="2565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The 0-dim subspace</a:t>
            </a:r>
            <a:endParaRPr lang="zh-TW" altLang="en-US" sz="24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4042725" y="5351056"/>
            <a:ext cx="3141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The 1-dim subspace with basis {u}</a:t>
            </a:r>
            <a:endParaRPr lang="zh-TW" altLang="en-US" sz="24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723595" y="1991584"/>
            <a:ext cx="2958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The 2-dim subspace with basis {</a:t>
            </a:r>
            <a:r>
              <a:rPr lang="en-US" altLang="zh-TW" sz="2400" dirty="0" err="1" smtClean="0"/>
              <a:t>u,v</a:t>
            </a:r>
            <a:r>
              <a:rPr lang="en-US" altLang="zh-TW" sz="2400" dirty="0" smtClean="0"/>
              <a:t>}</a:t>
            </a:r>
            <a:endParaRPr lang="zh-TW" altLang="en-US" sz="2400" dirty="0"/>
          </a:p>
        </p:txBody>
      </p:sp>
      <p:cxnSp>
        <p:nvCxnSpPr>
          <p:cNvPr id="13" name="直線單箭頭接點 12"/>
          <p:cNvCxnSpPr>
            <a:stCxn id="6" idx="2"/>
          </p:cNvCxnSpPr>
          <p:nvPr/>
        </p:nvCxnSpPr>
        <p:spPr>
          <a:xfrm flipH="1" flipV="1">
            <a:off x="1775653" y="3436532"/>
            <a:ext cx="2694722" cy="66797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08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6" grpId="0" animBg="1"/>
      <p:bldP spid="10" grpId="0"/>
      <p:bldP spid="11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Properties of Rank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If A is a m x n matrix, and B is a n x k matrix.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  <a:p>
            <a:pPr lvl="1"/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3148231" y="2367235"/>
                <a:ext cx="36157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8231" y="2367235"/>
                <a:ext cx="3615797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橢圓 7"/>
          <p:cNvSpPr/>
          <p:nvPr/>
        </p:nvSpPr>
        <p:spPr>
          <a:xfrm>
            <a:off x="7425871" y="2931324"/>
            <a:ext cx="1155939" cy="25706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4590108" y="2960345"/>
            <a:ext cx="1155939" cy="2587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1810917" y="2931324"/>
            <a:ext cx="1155939" cy="2587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4789606" y="3312054"/>
            <a:ext cx="714914" cy="178398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6380489" y="4350086"/>
            <a:ext cx="724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B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507435" y="4369611"/>
            <a:ext cx="724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A</a:t>
            </a:r>
            <a:endParaRPr lang="zh-TW" altLang="en-US" sz="2800" dirty="0"/>
          </a:p>
        </p:txBody>
      </p:sp>
      <p:sp>
        <p:nvSpPr>
          <p:cNvPr id="16" name="向右箭號 15"/>
          <p:cNvSpPr/>
          <p:nvPr/>
        </p:nvSpPr>
        <p:spPr>
          <a:xfrm flipH="1">
            <a:off x="5826815" y="4045983"/>
            <a:ext cx="1440859" cy="4166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7752457" y="5601949"/>
                <a:ext cx="502766" cy="4385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457" y="5601949"/>
                <a:ext cx="502766" cy="43858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4912686" y="5621700"/>
                <a:ext cx="51078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686" y="5621700"/>
                <a:ext cx="510781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2163759" y="5619975"/>
                <a:ext cx="58612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3759" y="5619975"/>
                <a:ext cx="586121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向右箭號 18"/>
          <p:cNvSpPr/>
          <p:nvPr/>
        </p:nvSpPr>
        <p:spPr>
          <a:xfrm flipH="1">
            <a:off x="3029913" y="4060727"/>
            <a:ext cx="1440859" cy="4166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1" name="直線接點 20"/>
          <p:cNvCxnSpPr>
            <a:stCxn id="8" idx="4"/>
            <a:endCxn id="11" idx="4"/>
          </p:cNvCxnSpPr>
          <p:nvPr/>
        </p:nvCxnSpPr>
        <p:spPr>
          <a:xfrm flipH="1" flipV="1">
            <a:off x="5147063" y="5096035"/>
            <a:ext cx="2856778" cy="4059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>
            <a:stCxn id="8" idx="0"/>
          </p:cNvCxnSpPr>
          <p:nvPr/>
        </p:nvCxnSpPr>
        <p:spPr>
          <a:xfrm flipH="1">
            <a:off x="5147063" y="2931324"/>
            <a:ext cx="2856778" cy="3807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橢圓 23"/>
          <p:cNvSpPr/>
          <p:nvPr/>
        </p:nvSpPr>
        <p:spPr>
          <a:xfrm>
            <a:off x="2004168" y="3362315"/>
            <a:ext cx="714914" cy="178398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2157898" y="3803679"/>
            <a:ext cx="399986" cy="86305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5" name="直線接點 24"/>
          <p:cNvCxnSpPr/>
          <p:nvPr/>
        </p:nvCxnSpPr>
        <p:spPr>
          <a:xfrm flipH="1">
            <a:off x="2363591" y="2931221"/>
            <a:ext cx="2856778" cy="3807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H="1" flipV="1">
            <a:off x="2332303" y="5108099"/>
            <a:ext cx="2856778" cy="4059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flipH="1" flipV="1">
            <a:off x="2311298" y="4688969"/>
            <a:ext cx="2856778" cy="4059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>
            <a:endCxn id="12" idx="0"/>
          </p:cNvCxnSpPr>
          <p:nvPr/>
        </p:nvCxnSpPr>
        <p:spPr>
          <a:xfrm flipH="1">
            <a:off x="2357891" y="3336914"/>
            <a:ext cx="2810948" cy="4667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5846605" y="5676290"/>
                <a:ext cx="12570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605" y="5676290"/>
                <a:ext cx="1257011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5825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553906" y="3336914"/>
                <a:ext cx="12570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06" y="3336914"/>
                <a:ext cx="1257011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5340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412660" y="4993120"/>
                <a:ext cx="14525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60" y="4993120"/>
                <a:ext cx="1452577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4622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直線單箭頭接點 33"/>
          <p:cNvCxnSpPr/>
          <p:nvPr/>
        </p:nvCxnSpPr>
        <p:spPr>
          <a:xfrm>
            <a:off x="5558498" y="4738999"/>
            <a:ext cx="916613" cy="96458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 flipH="1" flipV="1">
            <a:off x="1455562" y="3769278"/>
            <a:ext cx="702336" cy="34401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>
            <a:endCxn id="32" idx="3"/>
          </p:cNvCxnSpPr>
          <p:nvPr/>
        </p:nvCxnSpPr>
        <p:spPr>
          <a:xfrm flipH="1">
            <a:off x="1865237" y="4344651"/>
            <a:ext cx="478871" cy="83313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1138948" y="6246609"/>
                <a:ext cx="7073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400" dirty="0" smtClean="0"/>
                  <a:t>HW: Proof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𝑅𝑎𝑛𝑘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𝑅𝑎𝑛𝑘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𝑅𝑎𝑛𝑘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altLang="zh-TW" sz="2400" dirty="0"/>
                  <a:t>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948" y="6246609"/>
                <a:ext cx="7073900" cy="461665"/>
              </a:xfrm>
              <a:prstGeom prst="rect">
                <a:avLst/>
              </a:prstGeom>
              <a:blipFill rotWithShape="0">
                <a:blip r:embed="rId10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17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/>
      <p:bldP spid="14" grpId="0"/>
      <p:bldP spid="16" grpId="0" animBg="1"/>
      <p:bldP spid="4" grpId="0"/>
      <p:bldP spid="17" grpId="0"/>
      <p:bldP spid="18" grpId="0"/>
      <p:bldP spid="19" grpId="0" animBg="1"/>
      <p:bldP spid="24" grpId="0" animBg="1"/>
      <p:bldP spid="12" grpId="0" animBg="1"/>
      <p:bldP spid="30" grpId="0"/>
      <p:bldP spid="31" grpId="0"/>
      <p:bldP spid="32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Properties of Rank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998699" y="1825625"/>
                <a:ext cx="5146601" cy="4168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𝑚𝑖𝑛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𝑅𝑎𝑛𝑘</m:t>
                          </m:r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𝑅𝑎𝑛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8699" y="1825625"/>
                <a:ext cx="5146601" cy="4168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/>
          <p:cNvSpPr/>
          <p:nvPr/>
        </p:nvSpPr>
        <p:spPr>
          <a:xfrm>
            <a:off x="3857925" y="2763089"/>
            <a:ext cx="1755475" cy="10723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T</a:t>
            </a:r>
            <a:endParaRPr lang="zh-TW" altLang="en-US" sz="2800" dirty="0"/>
          </a:p>
        </p:txBody>
      </p:sp>
      <p:sp>
        <p:nvSpPr>
          <p:cNvPr id="6" name="向右箭號 5"/>
          <p:cNvSpPr/>
          <p:nvPr/>
        </p:nvSpPr>
        <p:spPr>
          <a:xfrm flipH="1">
            <a:off x="5715000" y="3032544"/>
            <a:ext cx="609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426200" y="2763088"/>
            <a:ext cx="292100" cy="107231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819900" y="2763087"/>
            <a:ext cx="292100" cy="107231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7778750" y="2763087"/>
            <a:ext cx="292100" cy="107231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6956425" y="3032544"/>
            <a:ext cx="95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……</a:t>
            </a:r>
            <a:endParaRPr lang="zh-TW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1400475" y="2763088"/>
            <a:ext cx="292100" cy="107231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1794175" y="2763087"/>
            <a:ext cx="292100" cy="107231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2753025" y="2763087"/>
            <a:ext cx="292100" cy="107231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1930700" y="3032544"/>
            <a:ext cx="95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……</a:t>
            </a:r>
            <a:endParaRPr lang="zh-TW" altLang="en-US" sz="2400" dirty="0"/>
          </a:p>
        </p:txBody>
      </p:sp>
      <p:sp>
        <p:nvSpPr>
          <p:cNvPr id="15" name="向右箭號 14"/>
          <p:cNvSpPr/>
          <p:nvPr/>
        </p:nvSpPr>
        <p:spPr>
          <a:xfrm flipH="1">
            <a:off x="3130850" y="3032544"/>
            <a:ext cx="609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6445661" y="3850418"/>
                <a:ext cx="2726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661" y="3850418"/>
                <a:ext cx="272639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2222" r="-6667" b="-1555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6839361" y="3850418"/>
                <a:ext cx="2779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9361" y="3850418"/>
                <a:ext cx="277961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9565" r="-6522" b="-1555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7818811" y="3875003"/>
                <a:ext cx="2877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811" y="3875003"/>
                <a:ext cx="287707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1277" r="-6383" b="-177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1135283" y="3917184"/>
                <a:ext cx="6071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283" y="3917184"/>
                <a:ext cx="607154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8000" b="-1555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1792808" y="3917183"/>
                <a:ext cx="6124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2808" y="3917183"/>
                <a:ext cx="612475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921" b="-1555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2508628" y="3917183"/>
                <a:ext cx="6222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628" y="3917183"/>
                <a:ext cx="622222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8824" b="-177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字方塊 23"/>
          <p:cNvSpPr txBox="1"/>
          <p:nvPr/>
        </p:nvSpPr>
        <p:spPr>
          <a:xfrm>
            <a:off x="6184900" y="4368800"/>
            <a:ext cx="1921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Dependent</a:t>
            </a:r>
            <a:endParaRPr lang="zh-TW" altLang="en-US" sz="28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6196856" y="5082012"/>
            <a:ext cx="2172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Independent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2445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More about </a:t>
            </a:r>
            <a:br>
              <a:rPr lang="en-US" altLang="zh-TW" dirty="0" smtClean="0"/>
            </a:br>
            <a:r>
              <a:rPr lang="en-US" altLang="zh-TW" dirty="0" smtClean="0"/>
              <a:t>Determinants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525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Properties of Determinants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sz="2400" dirty="0"/>
                  <a:t>Basic Property 1: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zh-TW" sz="2400" dirty="0"/>
                  <a:t> </a:t>
                </a:r>
                <a:endParaRPr lang="zh-TW" altLang="en-US" sz="2400" dirty="0"/>
              </a:p>
              <a:p>
                <a:r>
                  <a:rPr lang="en-US" altLang="zh-TW" sz="2400" dirty="0"/>
                  <a:t>Basic Property 2: Exchange rows reverse the sign of </a:t>
                </a:r>
                <a:r>
                  <a:rPr lang="en-US" altLang="zh-TW" sz="2400" dirty="0" err="1"/>
                  <a:t>det</a:t>
                </a:r>
                <a:endParaRPr lang="en-US" altLang="zh-TW" sz="2400" dirty="0"/>
              </a:p>
              <a:p>
                <a:pPr lvl="1"/>
                <a:r>
                  <a:rPr lang="en-US" altLang="zh-TW" dirty="0"/>
                  <a:t>If a matrix A has 2 equal rows, </a:t>
                </a:r>
                <a:r>
                  <a:rPr lang="en-US" altLang="zh-TW" dirty="0" err="1"/>
                  <a:t>det</a:t>
                </a:r>
                <a:r>
                  <a:rPr lang="en-US" altLang="zh-TW" dirty="0"/>
                  <a:t> A = 0 </a:t>
                </a:r>
              </a:p>
              <a:p>
                <a:r>
                  <a:rPr lang="en-US" altLang="zh-TW" sz="2400" dirty="0"/>
                  <a:t>Basic Property 3: Determinant is “linear” for each row</a:t>
                </a:r>
              </a:p>
              <a:p>
                <a:pPr lvl="1"/>
                <a:r>
                  <a:rPr lang="en-US" altLang="zh-TW" dirty="0"/>
                  <a:t>A row of zeros, </a:t>
                </a:r>
                <a:r>
                  <a:rPr lang="en-US" altLang="zh-TW" dirty="0" err="1"/>
                  <a:t>det</a:t>
                </a:r>
                <a:r>
                  <a:rPr lang="en-US" altLang="zh-TW" dirty="0"/>
                  <a:t> A = 0 </a:t>
                </a:r>
              </a:p>
              <a:p>
                <a:pPr lvl="1"/>
                <a:endParaRPr lang="zh-TW" altLang="en-US" dirty="0"/>
              </a:p>
              <a:p>
                <a:pPr lvl="1"/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1600200" y="5788679"/>
            <a:ext cx="244598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A is invertible</a:t>
            </a:r>
            <a:endParaRPr lang="zh-TW" altLang="en-US" sz="2800" dirty="0"/>
          </a:p>
        </p:txBody>
      </p:sp>
      <p:sp>
        <p:nvSpPr>
          <p:cNvPr id="5" name="左-右雙向箭號 4"/>
          <p:cNvSpPr/>
          <p:nvPr/>
        </p:nvSpPr>
        <p:spPr>
          <a:xfrm>
            <a:off x="4370036" y="5841711"/>
            <a:ext cx="939800" cy="355600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800"/>
          </a:p>
        </p:txBody>
      </p:sp>
      <p:sp>
        <p:nvSpPr>
          <p:cNvPr id="6" name="文字方塊 5"/>
          <p:cNvSpPr txBox="1"/>
          <p:nvPr/>
        </p:nvSpPr>
        <p:spPr>
          <a:xfrm>
            <a:off x="5633686" y="5788679"/>
            <a:ext cx="20828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en-US" altLang="zh-TW" sz="2800" dirty="0" err="1"/>
              <a:t>det</a:t>
            </a:r>
            <a:r>
              <a:rPr lang="en-US" altLang="zh-TW" sz="2800" dirty="0"/>
              <a:t>(A) ≠  </a:t>
            </a:r>
            <a:r>
              <a:rPr lang="en-US" altLang="zh-TW" sz="2800" dirty="0" smtClean="0"/>
              <a:t>0</a:t>
            </a:r>
            <a:endParaRPr lang="en-US" altLang="zh-TW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2247980" y="4013585"/>
                <a:ext cx="4244111" cy="6233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7980" y="4013585"/>
                <a:ext cx="4244111" cy="62337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912472" y="4771897"/>
                <a:ext cx="7319055" cy="6440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altLang="zh-TW" sz="240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altLang="zh-TW" sz="240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altLang="zh-TW" sz="240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  <m:e>
                                    <m:r>
                                      <a:rPr lang="en-US" altLang="zh-TW" sz="240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472" y="4771897"/>
                <a:ext cx="7319055" cy="6440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654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Properties of Determinants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d>
                    <m:r>
                      <a:rPr lang="en-US" altLang="zh-TW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TW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Proof: 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873458" y="2811439"/>
            <a:ext cx="3480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0000FF"/>
                </a:solidFill>
              </a:rPr>
              <a:t>If A is not invertible:</a:t>
            </a:r>
            <a:endParaRPr lang="zh-TW" altLang="en-US" sz="2800" dirty="0">
              <a:solidFill>
                <a:srgbClr val="0000FF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790365" y="3469595"/>
            <a:ext cx="2565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AB is not invertible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1495994" y="3469595"/>
            <a:ext cx="2440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 is not invertible</a:t>
            </a:r>
            <a:endParaRPr lang="zh-TW" altLang="en-US" sz="2400" dirty="0"/>
          </a:p>
        </p:txBody>
      </p:sp>
      <p:sp>
        <p:nvSpPr>
          <p:cNvPr id="7" name="向右箭號 6"/>
          <p:cNvSpPr/>
          <p:nvPr/>
        </p:nvSpPr>
        <p:spPr>
          <a:xfrm>
            <a:off x="3936669" y="3519735"/>
            <a:ext cx="791570" cy="361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>
            <a:off x="3936669" y="4209989"/>
            <a:ext cx="791570" cy="361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4790365" y="4109708"/>
            <a:ext cx="2565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/>
              <a:t>d</a:t>
            </a:r>
            <a:r>
              <a:rPr lang="en-US" altLang="zh-TW" sz="2400" dirty="0" err="1" smtClean="0"/>
              <a:t>et</a:t>
            </a:r>
            <a:r>
              <a:rPr lang="en-US" altLang="zh-TW" sz="2400" dirty="0" smtClean="0"/>
              <a:t> AB = 0</a:t>
            </a:r>
            <a:endParaRPr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495993" y="4797936"/>
            <a:ext cx="2440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 is not invertible</a:t>
            </a:r>
            <a:endParaRPr lang="zh-TW" altLang="en-US" sz="2400" dirty="0"/>
          </a:p>
        </p:txBody>
      </p:sp>
      <p:sp>
        <p:nvSpPr>
          <p:cNvPr id="11" name="向右箭號 10"/>
          <p:cNvSpPr/>
          <p:nvPr/>
        </p:nvSpPr>
        <p:spPr>
          <a:xfrm>
            <a:off x="3936668" y="4854398"/>
            <a:ext cx="791570" cy="361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4804011" y="4782120"/>
            <a:ext cx="2565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/>
              <a:t>d</a:t>
            </a:r>
            <a:r>
              <a:rPr lang="en-US" altLang="zh-TW" sz="2400" dirty="0" err="1" smtClean="0"/>
              <a:t>et</a:t>
            </a:r>
            <a:r>
              <a:rPr lang="en-US" altLang="zh-TW" sz="2400" dirty="0" smtClean="0"/>
              <a:t> A = 0</a:t>
            </a:r>
            <a:endParaRPr lang="zh-TW" altLang="en-US" sz="2400" dirty="0"/>
          </a:p>
        </p:txBody>
      </p:sp>
      <p:sp>
        <p:nvSpPr>
          <p:cNvPr id="16" name="向右箭號 15"/>
          <p:cNvSpPr/>
          <p:nvPr/>
        </p:nvSpPr>
        <p:spPr>
          <a:xfrm>
            <a:off x="3936668" y="5418177"/>
            <a:ext cx="791570" cy="361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4804011" y="5345899"/>
            <a:ext cx="2565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/>
              <a:t>d</a:t>
            </a:r>
            <a:r>
              <a:rPr lang="en-US" altLang="zh-TW" sz="2400" dirty="0" err="1" smtClean="0"/>
              <a:t>et</a:t>
            </a:r>
            <a:r>
              <a:rPr lang="en-US" altLang="zh-TW" sz="2400" dirty="0" smtClean="0"/>
              <a:t> A </a:t>
            </a:r>
            <a:r>
              <a:rPr lang="en-US" altLang="zh-TW" sz="2400" dirty="0" err="1" smtClean="0"/>
              <a:t>det</a:t>
            </a:r>
            <a:r>
              <a:rPr lang="en-US" altLang="zh-TW" sz="2400" dirty="0" smtClean="0"/>
              <a:t> B = 0</a:t>
            </a:r>
            <a:endParaRPr lang="zh-TW" altLang="en-US" sz="2400" dirty="0"/>
          </a:p>
        </p:txBody>
      </p:sp>
      <p:sp>
        <p:nvSpPr>
          <p:cNvPr id="18" name="弧形箭號 (左彎) 17"/>
          <p:cNvSpPr/>
          <p:nvPr/>
        </p:nvSpPr>
        <p:spPr>
          <a:xfrm>
            <a:off x="7056601" y="4156180"/>
            <a:ext cx="777923" cy="1699492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84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/>
      <p:bldP spid="10" grpId="0"/>
      <p:bldP spid="11" grpId="0" animBg="1"/>
      <p:bldP spid="12" grpId="0"/>
      <p:bldP spid="16" grpId="0" animBg="1"/>
      <p:bldP spid="17" grpId="0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Properties of Determinants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altLang="zh-TW" dirty="0"/>
              </a:p>
              <a:p>
                <a:r>
                  <a:rPr lang="en-US" altLang="zh-TW" dirty="0"/>
                  <a:t>Proof: </a:t>
                </a:r>
                <a:endParaRPr lang="zh-TW" altLang="en-US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982640" y="2811439"/>
            <a:ext cx="3480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0000FF"/>
                </a:solidFill>
              </a:rPr>
              <a:t>If A is invertible:</a:t>
            </a:r>
            <a:endParaRPr lang="zh-TW" altLang="en-US" sz="2800" dirty="0">
              <a:solidFill>
                <a:srgbClr val="0000FF"/>
              </a:solidFill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4816809" y="2626773"/>
            <a:ext cx="3480179" cy="1415772"/>
            <a:chOff x="4816809" y="3334659"/>
            <a:chExt cx="3480179" cy="1415772"/>
          </a:xfrm>
        </p:grpSpPr>
        <p:sp>
          <p:nvSpPr>
            <p:cNvPr id="5" name="文字方塊 4"/>
            <p:cNvSpPr txBox="1"/>
            <p:nvPr/>
          </p:nvSpPr>
          <p:spPr>
            <a:xfrm>
              <a:off x="4816809" y="3334659"/>
              <a:ext cx="3480179" cy="954107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You have to proof that </a:t>
              </a:r>
              <a:r>
                <a:rPr lang="en-US" altLang="zh-TW" sz="2800" dirty="0" err="1" smtClean="0"/>
                <a:t>det</a:t>
              </a:r>
              <a:r>
                <a:rPr lang="en-US" altLang="zh-TW" sz="2800" dirty="0" smtClean="0"/>
                <a:t> EA = </a:t>
              </a:r>
              <a:r>
                <a:rPr lang="en-US" altLang="zh-TW" sz="2800" dirty="0" err="1" smtClean="0"/>
                <a:t>det</a:t>
              </a:r>
              <a:r>
                <a:rPr lang="en-US" altLang="zh-TW" sz="2800" dirty="0" smtClean="0"/>
                <a:t> E </a:t>
              </a:r>
              <a:r>
                <a:rPr lang="en-US" altLang="zh-TW" sz="2800" dirty="0" err="1" smtClean="0"/>
                <a:t>det</a:t>
              </a:r>
              <a:r>
                <a:rPr lang="en-US" altLang="zh-TW" sz="2800" dirty="0" smtClean="0"/>
                <a:t> A</a:t>
              </a:r>
              <a:endParaRPr lang="zh-TW" altLang="en-US" sz="2800" dirty="0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4933241" y="4288766"/>
              <a:ext cx="3247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(E is elementary matrix)</a:t>
              </a:r>
              <a:endParaRPr lang="zh-TW" altLang="en-US" sz="2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1615819" y="3365436"/>
                <a:ext cx="23302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819" y="3365436"/>
                <a:ext cx="2330253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1349425" y="5000891"/>
                <a:ext cx="19077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425" y="5000891"/>
                <a:ext cx="1907766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3514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338240" y="4371038"/>
                <a:ext cx="49549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240" y="4371038"/>
                <a:ext cx="4954946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3257191" y="4982099"/>
                <a:ext cx="47805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191" y="4982099"/>
                <a:ext cx="4780539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55"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3256072" y="5476371"/>
                <a:ext cx="40655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6072" y="5476371"/>
                <a:ext cx="4065537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300"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3279018" y="6030769"/>
                <a:ext cx="26355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018" y="6030769"/>
                <a:ext cx="2635530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694"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5914548" y="6032851"/>
                <a:ext cx="150445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4548" y="6032851"/>
                <a:ext cx="1504451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619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479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Properties of Determinants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det</a:t>
            </a:r>
            <a:r>
              <a:rPr lang="en-US" altLang="zh-TW" dirty="0"/>
              <a:t> A = </a:t>
            </a:r>
            <a:r>
              <a:rPr lang="en-US" altLang="zh-TW" dirty="0" err="1"/>
              <a:t>det</a:t>
            </a:r>
            <a:r>
              <a:rPr lang="en-US" altLang="zh-TW" dirty="0"/>
              <a:t> A</a:t>
            </a:r>
            <a:r>
              <a:rPr lang="en-US" altLang="zh-TW" baseline="30000" dirty="0"/>
              <a:t>T</a:t>
            </a:r>
            <a:endParaRPr lang="en-US" altLang="zh-TW" dirty="0"/>
          </a:p>
          <a:p>
            <a:r>
              <a:rPr lang="en-US" altLang="zh-TW" dirty="0" smtClean="0"/>
              <a:t>Proof: 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4134855" y="1458539"/>
            <a:ext cx="4380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err="1"/>
              <a:t>det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E </a:t>
            </a:r>
            <a:r>
              <a:rPr lang="en-US" altLang="zh-TW" sz="2400" dirty="0"/>
              <a:t>= </a:t>
            </a:r>
            <a:r>
              <a:rPr lang="en-US" altLang="zh-TW" sz="2400" dirty="0" err="1"/>
              <a:t>det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E</a:t>
            </a:r>
            <a:r>
              <a:rPr lang="en-US" altLang="zh-TW" sz="2400" baseline="30000" dirty="0" smtClean="0"/>
              <a:t>T</a:t>
            </a:r>
            <a:r>
              <a:rPr lang="en-US" altLang="zh-TW" sz="2400" dirty="0" smtClean="0"/>
              <a:t>  …… in the textbook</a:t>
            </a:r>
            <a:endParaRPr lang="en-US" altLang="zh-TW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2943252" y="2203799"/>
                <a:ext cx="3525196" cy="1043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𝑡𝑒𝑟𝑚𝑠</m:t>
                          </m:r>
                          <m:r>
                            <m:rPr>
                              <m:nor/>
                            </m:rPr>
                            <a:rPr lang="zh-TW" altLang="en-US" sz="2800" dirty="0"/>
                            <m:t> </m:t>
                          </m:r>
                        </m:e>
                      </m:nary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3252" y="2203799"/>
                <a:ext cx="3525196" cy="10433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5095408" y="3120162"/>
                <a:ext cx="2740366" cy="469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zh-TW" altLang="en-US" sz="28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TW" altLang="en-US" sz="28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zh-TW" altLang="en-US" sz="28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sub>
                      </m:sSub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zh-TW" altLang="en-US" sz="2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408" y="3120162"/>
                <a:ext cx="2740366" cy="46929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/>
          <p:cNvSpPr txBox="1"/>
          <p:nvPr/>
        </p:nvSpPr>
        <p:spPr>
          <a:xfrm>
            <a:off x="1713579" y="3120162"/>
            <a:ext cx="342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Format of each term: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5051865" y="4982358"/>
                <a:ext cx="3144066" cy="4884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sz="2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sz="28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sz="28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sz="28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1865" y="4982358"/>
                <a:ext cx="3144066" cy="48846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字方塊 11"/>
          <p:cNvSpPr txBox="1"/>
          <p:nvPr/>
        </p:nvSpPr>
        <p:spPr>
          <a:xfrm>
            <a:off x="1670036" y="4982358"/>
            <a:ext cx="342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Format of each term: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212666" y="3768843"/>
            <a:ext cx="2573562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 smtClean="0"/>
              <a:t>permutation of 1,2, …, n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169629" y="3778426"/>
            <a:ext cx="2917371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 smtClean="0"/>
              <a:t>Find an element in each row</a:t>
            </a:r>
            <a:endParaRPr lang="zh-TW" altLang="en-US" sz="2800" dirty="0"/>
          </a:p>
        </p:txBody>
      </p:sp>
      <p:cxnSp>
        <p:nvCxnSpPr>
          <p:cNvPr id="15" name="直線接點 14"/>
          <p:cNvCxnSpPr/>
          <p:nvPr/>
        </p:nvCxnSpPr>
        <p:spPr>
          <a:xfrm>
            <a:off x="5374469" y="3603062"/>
            <a:ext cx="18036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5906631" y="3611880"/>
            <a:ext cx="18036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6456950" y="3603062"/>
            <a:ext cx="18036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7349369" y="3599324"/>
            <a:ext cx="18036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5590320" y="3603062"/>
            <a:ext cx="18036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6122482" y="3611880"/>
            <a:ext cx="18036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6672801" y="3603062"/>
            <a:ext cx="18036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7565220" y="3599324"/>
            <a:ext cx="18036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274786" y="3859638"/>
            <a:ext cx="2476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Sorted by column indices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24" name="向下箭號 23"/>
          <p:cNvSpPr/>
          <p:nvPr/>
        </p:nvSpPr>
        <p:spPr>
          <a:xfrm>
            <a:off x="2558182" y="3777981"/>
            <a:ext cx="469900" cy="120151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215945" y="5636605"/>
            <a:ext cx="2573562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 smtClean="0"/>
              <a:t>permutation of 1,2, …, n</a:t>
            </a:r>
            <a:endParaRPr lang="zh-TW" altLang="en-US" sz="28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3113313" y="5671744"/>
            <a:ext cx="2917371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 smtClean="0"/>
              <a:t>Find an element in each column</a:t>
            </a:r>
            <a:endParaRPr lang="zh-TW" altLang="en-US" sz="2800" dirty="0"/>
          </a:p>
        </p:txBody>
      </p:sp>
      <p:cxnSp>
        <p:nvCxnSpPr>
          <p:cNvPr id="27" name="直線接點 26"/>
          <p:cNvCxnSpPr/>
          <p:nvPr/>
        </p:nvCxnSpPr>
        <p:spPr>
          <a:xfrm>
            <a:off x="5554838" y="5449413"/>
            <a:ext cx="18036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6212666" y="5457551"/>
            <a:ext cx="18036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6853170" y="5449931"/>
            <a:ext cx="18036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7927610" y="5457551"/>
            <a:ext cx="18036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5332353" y="5467137"/>
            <a:ext cx="18036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5942113" y="5449413"/>
            <a:ext cx="18036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>
            <a:off x="6582616" y="5449931"/>
            <a:ext cx="18036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7655405" y="5457551"/>
            <a:ext cx="18036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82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1" grpId="0"/>
      <p:bldP spid="12" grpId="0"/>
      <p:bldP spid="13" grpId="0" animBg="1"/>
      <p:bldP spid="14" grpId="0" animBg="1"/>
      <p:bldP spid="23" grpId="0"/>
      <p:bldP spid="24" grpId="0" animBg="1"/>
      <p:bldP spid="25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 </a:t>
            </a:r>
            <a:r>
              <a:rPr lang="en-US" altLang="zh-TW" dirty="0" err="1" smtClean="0"/>
              <a:t>v.s</a:t>
            </a:r>
            <a:r>
              <a:rPr lang="en-US" altLang="zh-TW" dirty="0" smtClean="0"/>
              <a:t>. A</a:t>
            </a:r>
            <a:r>
              <a:rPr lang="en-US" altLang="zh-TW" baseline="30000" dirty="0" smtClean="0"/>
              <a:t>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Rank A = Rank A</a:t>
            </a:r>
            <a:r>
              <a:rPr lang="en-US" altLang="zh-TW" baseline="30000" dirty="0"/>
              <a:t>T</a:t>
            </a:r>
            <a:endParaRPr lang="en-US" altLang="zh-TW" dirty="0"/>
          </a:p>
          <a:p>
            <a:r>
              <a:rPr lang="en-US" altLang="zh-TW" dirty="0" err="1"/>
              <a:t>d</a:t>
            </a:r>
            <a:r>
              <a:rPr lang="en-US" altLang="zh-TW" dirty="0" err="1" smtClean="0"/>
              <a:t>et</a:t>
            </a:r>
            <a:r>
              <a:rPr lang="en-US" altLang="zh-TW" dirty="0" smtClean="0"/>
              <a:t> </a:t>
            </a:r>
            <a:r>
              <a:rPr lang="en-US" altLang="zh-TW" dirty="0"/>
              <a:t>A = </a:t>
            </a:r>
            <a:r>
              <a:rPr lang="en-US" altLang="zh-TW" dirty="0" err="1"/>
              <a:t>d</a:t>
            </a:r>
            <a:r>
              <a:rPr lang="en-US" altLang="zh-TW" dirty="0" err="1" smtClean="0"/>
              <a:t>et</a:t>
            </a:r>
            <a:r>
              <a:rPr lang="en-US" altLang="zh-TW" dirty="0" smtClean="0"/>
              <a:t> </a:t>
            </a:r>
            <a:r>
              <a:rPr lang="en-US" altLang="zh-TW" dirty="0"/>
              <a:t>A</a:t>
            </a:r>
            <a:r>
              <a:rPr lang="en-US" altLang="zh-TW" baseline="30000" dirty="0"/>
              <a:t>T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058210" y="3627003"/>
            <a:ext cx="1290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趙林阿靈月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奴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1904068" y="3622694"/>
            <a:ext cx="2011458" cy="1384995"/>
            <a:chOff x="2231616" y="3354126"/>
            <a:chExt cx="2011458" cy="1384995"/>
          </a:xfrm>
        </p:grpSpPr>
        <p:sp>
          <p:nvSpPr>
            <p:cNvPr id="4" name="文字方塊 3"/>
            <p:cNvSpPr txBox="1"/>
            <p:nvPr/>
          </p:nvSpPr>
          <p:spPr>
            <a:xfrm>
              <a:off x="2952938" y="3354126"/>
              <a:ext cx="129013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趙靈兒</a:t>
              </a:r>
              <a:endPara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林月如</a:t>
              </a:r>
              <a:endPara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阿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奴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字方塊 5"/>
                <p:cNvSpPr txBox="1"/>
                <p:nvPr/>
              </p:nvSpPr>
              <p:spPr>
                <a:xfrm>
                  <a:off x="2231616" y="3831179"/>
                  <a:ext cx="680379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6" name="文字方塊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31616" y="3831179"/>
                  <a:ext cx="680379" cy="430887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文字方塊 7"/>
          <p:cNvSpPr txBox="1"/>
          <p:nvPr/>
        </p:nvSpPr>
        <p:spPr>
          <a:xfrm>
            <a:off x="3256811" y="5431808"/>
            <a:ext cx="2975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Name A = Name A</a:t>
            </a:r>
            <a:r>
              <a:rPr lang="en-US" altLang="zh-TW" sz="2800" baseline="30000" dirty="0" smtClean="0"/>
              <a:t>T</a:t>
            </a:r>
            <a:endParaRPr lang="zh-TW" altLang="en-US" sz="28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5201693" y="4099746"/>
                <a:ext cx="85651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693" y="4099746"/>
                <a:ext cx="856517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向右箭號 9"/>
          <p:cNvSpPr/>
          <p:nvPr/>
        </p:nvSpPr>
        <p:spPr>
          <a:xfrm>
            <a:off x="4168957" y="4099746"/>
            <a:ext cx="779304" cy="5677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309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Announcement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4/20 (</a:t>
            </a:r>
            <a:r>
              <a:rPr lang="zh-TW" altLang="en-US" dirty="0"/>
              <a:t>下下週三</a:t>
            </a:r>
            <a:r>
              <a:rPr lang="en-US" altLang="zh-TW" dirty="0"/>
              <a:t>)</a:t>
            </a:r>
            <a:r>
              <a:rPr lang="zh-TW" altLang="en-US" dirty="0"/>
              <a:t> 期中考</a:t>
            </a:r>
            <a:endParaRPr lang="en-US" altLang="zh-TW" dirty="0"/>
          </a:p>
          <a:p>
            <a:pPr lvl="1"/>
            <a:r>
              <a:rPr lang="zh-TW" altLang="en-US" sz="2800" dirty="0"/>
              <a:t>範圍</a:t>
            </a:r>
            <a:r>
              <a:rPr lang="en-US" altLang="zh-TW" sz="2800" dirty="0"/>
              <a:t>:</a:t>
            </a:r>
            <a:r>
              <a:rPr lang="zh-TW" altLang="en-US" sz="2800" dirty="0"/>
              <a:t> 到第四</a:t>
            </a:r>
            <a:r>
              <a:rPr lang="zh-TW" altLang="en-US" sz="2800" dirty="0" smtClean="0"/>
              <a:t>章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有*章節不考</a:t>
            </a:r>
            <a:r>
              <a:rPr lang="en-US" altLang="zh-TW" sz="2800" dirty="0" smtClean="0"/>
              <a:t>)</a:t>
            </a:r>
          </a:p>
          <a:p>
            <a:r>
              <a:rPr lang="zh-TW" altLang="en-US" dirty="0" smtClean="0"/>
              <a:t>下週三、週四複習</a:t>
            </a:r>
            <a:endParaRPr lang="en-US" altLang="zh-TW" dirty="0" smtClean="0"/>
          </a:p>
          <a:p>
            <a:pPr lvl="1"/>
            <a:r>
              <a:rPr lang="zh-TW" altLang="en-US" sz="2800" dirty="0" smtClean="0"/>
              <a:t>把想問的問題、想講解的習題、想講解的章節在</a:t>
            </a:r>
            <a:r>
              <a:rPr lang="zh-TW" altLang="en-US" sz="2800" dirty="0"/>
              <a:t>下</a:t>
            </a:r>
            <a:r>
              <a:rPr lang="zh-TW" altLang="en-US" sz="2800" dirty="0" smtClean="0"/>
              <a:t>週二午夜前讓老師知道</a:t>
            </a:r>
            <a:endParaRPr lang="en-US" altLang="zh-TW" sz="2800" dirty="0" smtClean="0"/>
          </a:p>
          <a:p>
            <a:r>
              <a:rPr lang="zh-TW" altLang="en-US" dirty="0" smtClean="0"/>
              <a:t>勾選習題</a:t>
            </a:r>
            <a:endParaRPr lang="en-US" altLang="zh-TW" dirty="0"/>
          </a:p>
          <a:p>
            <a:pPr lvl="1"/>
            <a:r>
              <a:rPr lang="en-US" altLang="zh-TW" sz="2800" dirty="0"/>
              <a:t>http://speech.ee.ntu.edu.tw/~tlkagk/courses/LA_2016/Lecture/problem.pdf</a:t>
            </a:r>
            <a:endParaRPr lang="zh-TW" altLang="en-US" sz="28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189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Dependent and Independent Set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684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Properties </a:t>
            </a:r>
            <a:r>
              <a:rPr lang="en-US" altLang="zh-TW" dirty="0"/>
              <a:t>(P81) 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For vector sets with one vector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d>
                  </m:oMath>
                </a14:m>
                <a:r>
                  <a:rPr lang="en-US" altLang="zh-TW" dirty="0" smtClean="0"/>
                  <a:t>:</a:t>
                </a:r>
              </a:p>
              <a:p>
                <a:endParaRPr lang="en-US" altLang="zh-TW" dirty="0"/>
              </a:p>
              <a:p>
                <a:endParaRPr lang="en-US" altLang="zh-TW" dirty="0" smtClean="0"/>
              </a:p>
              <a:p>
                <a:r>
                  <a:rPr lang="en-US" altLang="zh-TW" dirty="0"/>
                  <a:t>For vector sets with </a:t>
                </a:r>
                <a:r>
                  <a:rPr lang="en-US" altLang="zh-TW" dirty="0" smtClean="0"/>
                  <a:t>two vector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dirty="0" smtClean="0"/>
                  <a:t>:</a:t>
                </a:r>
              </a:p>
              <a:p>
                <a:endParaRPr lang="en-US" altLang="zh-TW" dirty="0"/>
              </a:p>
              <a:p>
                <a:endParaRPr lang="en-US" altLang="zh-TW" dirty="0" smtClean="0"/>
              </a:p>
              <a:p>
                <a:endParaRPr lang="en-US" altLang="zh-TW" dirty="0"/>
              </a:p>
              <a:p>
                <a:r>
                  <a:rPr lang="en-US" altLang="zh-TW" dirty="0" smtClean="0"/>
                  <a:t>For a vector set with three vector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b>
                            <m:r>
                              <a:rPr lang="en-US" altLang="zh-TW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altLang="zh-TW" b="1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b>
                            <m:r>
                              <a:rPr lang="en-US" altLang="zh-TW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</m:oMath>
                </a14:m>
                <a:endParaRPr lang="en-US" altLang="zh-TW" dirty="0"/>
              </a:p>
              <a:p>
                <a:endParaRPr lang="en-US" altLang="zh-TW" dirty="0" smtClean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2212624" y="2606683"/>
                <a:ext cx="9962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altLang="zh-TW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altLang="zh-TW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624" y="2606683"/>
                <a:ext cx="996234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/>
          <p:cNvSpPr txBox="1"/>
          <p:nvPr/>
        </p:nvSpPr>
        <p:spPr>
          <a:xfrm>
            <a:off x="3356386" y="2591296"/>
            <a:ext cx="159657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dependent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6718766" y="2591295"/>
            <a:ext cx="1890528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independent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5591750" y="2622074"/>
                <a:ext cx="9962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altLang="zh-TW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750" y="2622074"/>
                <a:ext cx="996234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109892" y="4001294"/>
                <a:ext cx="11682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altLang="zh-TW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altLang="zh-TW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892" y="4001294"/>
                <a:ext cx="1168205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2860293" y="3992777"/>
                <a:ext cx="11682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altLang="zh-TW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293" y="3992777"/>
                <a:ext cx="1168205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字方塊 11"/>
          <p:cNvSpPr txBox="1"/>
          <p:nvPr/>
        </p:nvSpPr>
        <p:spPr>
          <a:xfrm>
            <a:off x="2126187" y="4001294"/>
            <a:ext cx="886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or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693994" y="4588168"/>
            <a:ext cx="159657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dependent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5117718" y="3992776"/>
                <a:ext cx="32020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1" i="1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altLang="zh-TW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is a multiple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1" i="1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altLang="zh-TW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7718" y="3992776"/>
                <a:ext cx="3202095" cy="430887"/>
              </a:xfrm>
              <a:prstGeom prst="rect">
                <a:avLst/>
              </a:prstGeom>
              <a:blipFill rotWithShape="0">
                <a:blip r:embed="rId7"/>
                <a:stretch>
                  <a:fillRect t="-23944" b="-492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字方塊 14"/>
          <p:cNvSpPr txBox="1"/>
          <p:nvPr/>
        </p:nvSpPr>
        <p:spPr>
          <a:xfrm>
            <a:off x="5789698" y="4588168"/>
            <a:ext cx="159657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dependent</a:t>
            </a:r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6965750" y="6051199"/>
            <a:ext cx="159657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dependent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1915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 animBg="1"/>
      <p:bldP spid="8" grpId="0" animBg="1"/>
      <p:bldP spid="9" grpId="0"/>
      <p:bldP spid="10" grpId="0"/>
      <p:bldP spid="11" grpId="0"/>
      <p:bldP spid="12" grpId="0"/>
      <p:bldP spid="13" grpId="0" animBg="1"/>
      <p:bldP spid="14" grpId="0"/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Properties </a:t>
            </a:r>
            <a:r>
              <a:rPr lang="en-US" altLang="zh-TW" dirty="0"/>
              <a:t>(P81) 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Let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dirty="0" smtClean="0"/>
                  <a:t> is independent</a:t>
                </a:r>
              </a:p>
              <a:p>
                <a:endParaRPr lang="en-US" altLang="zh-TW" dirty="0"/>
              </a:p>
              <a:p>
                <a:endParaRPr lang="en-US" altLang="zh-TW" dirty="0" smtClean="0"/>
              </a:p>
              <a:p>
                <a:endParaRPr lang="en-US" altLang="zh-TW" dirty="0"/>
              </a:p>
              <a:p>
                <a:r>
                  <a:rPr lang="en-US" altLang="zh-TW" dirty="0" smtClean="0"/>
                  <a:t>Every vector set of R</a:t>
                </a:r>
                <a:r>
                  <a:rPr lang="en-US" altLang="zh-TW" baseline="30000" dirty="0" smtClean="0"/>
                  <a:t>n</a:t>
                </a:r>
                <a:r>
                  <a:rPr lang="en-US" altLang="zh-TW" dirty="0" smtClean="0"/>
                  <a:t> containing more than n vectors must be dependent.</a:t>
                </a:r>
              </a:p>
              <a:p>
                <a:r>
                  <a:rPr lang="en-US" altLang="zh-TW" dirty="0" smtClean="0"/>
                  <a:t>If no vector can be removed from vector set S without changing its span, S is independent.</a:t>
                </a:r>
                <a:endParaRPr lang="en-US" altLang="zh-TW" dirty="0"/>
              </a:p>
              <a:p>
                <a:r>
                  <a:rPr lang="en-US" altLang="zh-TW" dirty="0" smtClean="0"/>
                  <a:t>Theorem 1.9 (yourself)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391" t="-2241" b="-30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306287" y="2598056"/>
                <a:ext cx="269965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v is not in </a:t>
                </a:r>
              </a:p>
              <a:p>
                <a:r>
                  <a:rPr lang="en-US" altLang="zh-TW" sz="2400" dirty="0" smtClean="0"/>
                  <a:t>Span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sz="2400" dirty="0" smtClean="0"/>
                  <a:t>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87" y="2598056"/>
                <a:ext cx="2699656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3386" t="-5839" b="-153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5489575" y="2598056"/>
                <a:ext cx="285205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altLang="zh-TW" sz="2400" dirty="0" smtClean="0"/>
                  <a:t> is independent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575" y="2598056"/>
                <a:ext cx="2852057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3426" t="-5839" b="-153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向右箭號 5"/>
          <p:cNvSpPr/>
          <p:nvPr/>
        </p:nvSpPr>
        <p:spPr>
          <a:xfrm>
            <a:off x="4187372" y="2610151"/>
            <a:ext cx="1219200" cy="4154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右箭號 6"/>
          <p:cNvSpPr/>
          <p:nvPr/>
        </p:nvSpPr>
        <p:spPr>
          <a:xfrm flipH="1">
            <a:off x="4096658" y="3013555"/>
            <a:ext cx="1219200" cy="4154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283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Rotation Matrix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477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Rotation </a:t>
            </a:r>
            <a:r>
              <a:rPr lang="en-US" altLang="zh-TW" dirty="0"/>
              <a:t>Matrix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6277847" y="5627688"/>
                <a:ext cx="1317155" cy="451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altLang="zh-TW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sup>
                          </m:sSup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7847" y="5627688"/>
                <a:ext cx="1317155" cy="4517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線接點 5"/>
          <p:cNvCxnSpPr/>
          <p:nvPr/>
        </p:nvCxnSpPr>
        <p:spPr>
          <a:xfrm>
            <a:off x="781050" y="4967727"/>
            <a:ext cx="388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>
            <a:off x="-271236" y="3910452"/>
            <a:ext cx="388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 flipV="1">
            <a:off x="1671864" y="4217504"/>
            <a:ext cx="2516415" cy="75022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 flipV="1">
            <a:off x="1671863" y="2739784"/>
            <a:ext cx="1052287" cy="222794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2445522" y="5294104"/>
                <a:ext cx="14797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altLang="zh-TW" sz="2800" b="1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522" y="5294104"/>
                <a:ext cx="1479764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3925286" y="3719149"/>
                <a:ext cx="2965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1" i="1" smtClean="0"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zh-TW" altLang="en-US" sz="2800" b="1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286" y="3719149"/>
                <a:ext cx="296556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2275915" y="2292936"/>
                <a:ext cx="178728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p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TW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zh-TW" altLang="en-US" sz="2800" b="1" i="1" smtClean="0">
                              <a:latin typeface="Cambria Math" panose="02040503050406030204" pitchFamily="18" charset="0"/>
                            </a:rPr>
                            <m:t>𝜽</m:t>
                          </m:r>
                        </m:sub>
                      </m:sSub>
                      <m:d>
                        <m:dPr>
                          <m:ctrlP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</m:d>
                    </m:oMath>
                  </m:oMathPara>
                </a14:m>
                <a:endParaRPr lang="zh-TW" altLang="en-US" sz="2800" b="1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915" y="2292936"/>
                <a:ext cx="1787284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2027027" y="4319284"/>
                <a:ext cx="29424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800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027" y="4319284"/>
                <a:ext cx="294248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5446608" y="2065189"/>
                <a:ext cx="2673104" cy="7221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1" i="1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zh-TW" altLang="en-US" sz="2800" b="1" i="1">
                              <a:latin typeface="Cambria Math" panose="02040503050406030204" pitchFamily="18" charset="0"/>
                            </a:rPr>
                            <m:t>𝜽</m:t>
                          </m:r>
                        </m:sub>
                      </m:sSub>
                      <m:d>
                        <m:dPr>
                          <m:ctrlP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altLang="zh-TW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  <m:r>
                                <a:rPr lang="zh-TW" altLang="en-US" sz="2800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e>
                              <m: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  <m:r>
                                <a:rPr lang="zh-TW" altLang="en-US" sz="2800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800" b="1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6608" y="2065189"/>
                <a:ext cx="2673104" cy="72218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5422978" y="3212407"/>
                <a:ext cx="2918363" cy="7221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1" i="1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zh-TW" altLang="en-US" sz="2800" b="1" i="1">
                              <a:latin typeface="Cambria Math" panose="02040503050406030204" pitchFamily="18" charset="0"/>
                            </a:rPr>
                            <m:t>𝜽</m:t>
                          </m:r>
                        </m:sub>
                      </m:sSub>
                      <m:d>
                        <m:dPr>
                          <m:ctrlP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altLang="zh-TW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  <m:r>
                                <a:rPr lang="zh-TW" altLang="en-US" sz="2800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e>
                              <m:r>
                                <a:rPr lang="en-US" altLang="zh-TW" sz="2800" b="1" i="1" smtClean="0"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  <m:r>
                                <a:rPr lang="zh-TW" altLang="en-US" sz="2800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800" b="1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2978" y="3212407"/>
                <a:ext cx="2918363" cy="72218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5228297" y="4389078"/>
                <a:ext cx="3416256" cy="7221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zh-TW" altLang="en-US" sz="2800" b="1" i="1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e>
                                <m:r>
                                  <a:rPr lang="en-US" altLang="zh-TW" sz="2800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1" i="1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zh-TW" altLang="en-US" sz="2800" b="1" i="1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1" i="1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zh-TW" altLang="en-US" sz="2800" b="1" i="1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e>
                                <m:r>
                                  <a:rPr lang="en-US" altLang="zh-TW" sz="28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zh-TW" altLang="en-US" sz="2800" b="1" i="1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297" y="4389078"/>
                <a:ext cx="3416256" cy="72218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331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6" grpId="0"/>
      <p:bldP spid="17" grpId="0"/>
      <p:bldP spid="18" grpId="0"/>
      <p:bldP spid="19" grpId="0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Rotation Matrix</a:t>
            </a:r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1264135" y="4159419"/>
            <a:ext cx="30307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/>
          <p:cNvCxnSpPr/>
          <p:nvPr/>
        </p:nvCxnSpPr>
        <p:spPr>
          <a:xfrm flipV="1">
            <a:off x="1699700" y="1763598"/>
            <a:ext cx="0" cy="28122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5"/>
          <p:cNvCxnSpPr/>
          <p:nvPr/>
        </p:nvCxnSpPr>
        <p:spPr>
          <a:xfrm flipV="1">
            <a:off x="1699700" y="3595399"/>
            <a:ext cx="2307150" cy="564021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/>
          <p:cNvCxnSpPr/>
          <p:nvPr/>
        </p:nvCxnSpPr>
        <p:spPr>
          <a:xfrm flipV="1">
            <a:off x="1699699" y="2029512"/>
            <a:ext cx="639121" cy="2129909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 flipV="1">
            <a:off x="1721018" y="2440915"/>
            <a:ext cx="1866732" cy="1718505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2466447" y="3511085"/>
                <a:ext cx="22398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447" y="3511085"/>
                <a:ext cx="223984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27778" r="-2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2124312" y="3106927"/>
                <a:ext cx="26417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312" y="3106927"/>
                <a:ext cx="264175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38636" r="-36364" b="-3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2181196" y="2396262"/>
                <a:ext cx="100596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196" y="2396262"/>
                <a:ext cx="1005962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344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4604921" y="2087807"/>
                <a:ext cx="3494226" cy="469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zh-TW" alt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TW" alt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4921" y="2087807"/>
                <a:ext cx="3494226" cy="4692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4759091" y="2861073"/>
                <a:ext cx="2936188" cy="6173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zh-TW" altLang="en-US" sz="240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091" y="2861073"/>
                <a:ext cx="2936188" cy="61734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4759315" y="3736841"/>
                <a:ext cx="2935740" cy="70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zh-TW" altLang="en-US" sz="240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e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e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315" y="3736841"/>
                <a:ext cx="2935740" cy="7025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665983" y="5071745"/>
                <a:ext cx="786818" cy="4022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zh-TW" altLang="en-US" sz="240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83" y="5071745"/>
                <a:ext cx="786818" cy="402226"/>
              </a:xfrm>
              <a:prstGeom prst="rect">
                <a:avLst/>
              </a:prstGeom>
              <a:blipFill rotWithShape="0">
                <a:blip r:embed="rId8"/>
                <a:stretch>
                  <a:fillRect l="-8527" r="-7752" b="-257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1471366" y="4921576"/>
                <a:ext cx="7217938" cy="70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366" y="4921576"/>
                <a:ext cx="7217938" cy="7025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1452801" y="5739640"/>
                <a:ext cx="4128502" cy="733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d>
                                  <m:dPr>
                                    <m:ctrlPr>
                                      <a:rPr lang="en-US" altLang="zh-TW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zh-TW" altLang="en-US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  <m:r>
                                      <a:rPr lang="en-US" altLang="zh-TW" sz="24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zh-TW" altLang="en-US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d>
                                  <m:dPr>
                                    <m:ctrlPr>
                                      <a:rPr lang="en-US" altLang="zh-TW" sz="2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zh-TW" altLang="en-US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  <m:r>
                                      <a:rPr lang="en-US" altLang="zh-TW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zh-TW" altLang="en-US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d>
                                  <m:dPr>
                                    <m:ctrlPr>
                                      <a:rPr lang="en-US" altLang="zh-TW" sz="2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zh-TW" altLang="en-US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  <m:r>
                                      <a:rPr lang="en-US" altLang="zh-TW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zh-TW" altLang="en-US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d>
                                  <m:dPr>
                                    <m:ctrlPr>
                                      <a:rPr lang="en-US" altLang="zh-TW" sz="2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zh-TW" altLang="en-US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  <m:r>
                                      <a:rPr lang="en-US" altLang="zh-TW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zh-TW" altLang="en-US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2801" y="5739640"/>
                <a:ext cx="4128502" cy="73334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單箭頭接點 13"/>
          <p:cNvCxnSpPr>
            <a:endCxn id="18" idx="1"/>
          </p:cNvCxnSpPr>
          <p:nvPr/>
        </p:nvCxnSpPr>
        <p:spPr>
          <a:xfrm flipH="1" flipV="1">
            <a:off x="2181196" y="2580928"/>
            <a:ext cx="927316" cy="12272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 flipH="1" flipV="1">
            <a:off x="2320926" y="3580203"/>
            <a:ext cx="200913" cy="4087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 flipH="1" flipV="1">
            <a:off x="1924324" y="3414537"/>
            <a:ext cx="375285" cy="1656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/>
              <p:cNvSpPr txBox="1"/>
              <p:nvPr/>
            </p:nvSpPr>
            <p:spPr>
              <a:xfrm>
                <a:off x="5600859" y="5882561"/>
                <a:ext cx="1252651" cy="469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zh-TW" alt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TW" alt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3" name="文字方塊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859" y="5882561"/>
                <a:ext cx="1252651" cy="46929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052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3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Rotation Matrix</a:t>
            </a:r>
            <a:endParaRPr lang="zh-TW" altLang="en-US" dirty="0"/>
          </a:p>
        </p:txBody>
      </p:sp>
      <p:cxnSp>
        <p:nvCxnSpPr>
          <p:cNvPr id="10" name="直線接點 9"/>
          <p:cNvCxnSpPr/>
          <p:nvPr/>
        </p:nvCxnSpPr>
        <p:spPr>
          <a:xfrm>
            <a:off x="628650" y="5452846"/>
            <a:ext cx="309236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V="1">
            <a:off x="1204600" y="2945279"/>
            <a:ext cx="0" cy="30648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V="1">
            <a:off x="1204600" y="4702623"/>
            <a:ext cx="2516415" cy="75022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 flipV="1">
            <a:off x="1204599" y="3224903"/>
            <a:ext cx="1052287" cy="222794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1627870" y="4747640"/>
                <a:ext cx="29424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800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7870" y="4747640"/>
                <a:ext cx="294248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2020109" y="4340256"/>
                <a:ext cx="56194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TW" altLang="en-US" sz="2800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109" y="4340256"/>
                <a:ext cx="561949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4379818" y="1976557"/>
                <a:ext cx="235564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818" y="1976557"/>
                <a:ext cx="2355645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1060071" y="2227334"/>
                <a:ext cx="222952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071" y="2227334"/>
                <a:ext cx="2229521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5528612" y="2593020"/>
                <a:ext cx="935000" cy="451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altLang="zh-TW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612" y="2593020"/>
                <a:ext cx="935000" cy="4517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6735463" y="2587715"/>
                <a:ext cx="7316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5463" y="2587715"/>
                <a:ext cx="731611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4255129" y="3320799"/>
                <a:ext cx="3416256" cy="7221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zh-TW" altLang="en-US" sz="2800" b="1" i="1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e>
                                <m:r>
                                  <a:rPr lang="en-US" altLang="zh-TW" sz="2800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1" i="1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zh-TW" altLang="en-US" sz="2800" b="1" i="1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1" i="1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zh-TW" altLang="en-US" sz="2800" b="1" i="1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e>
                                <m:r>
                                  <a:rPr lang="en-US" altLang="zh-TW" sz="28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zh-TW" altLang="en-US" sz="2800" b="1" i="1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129" y="3320799"/>
                <a:ext cx="3416256" cy="72218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4069929" y="4223255"/>
                <a:ext cx="4748351" cy="8322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d>
                                  <m:dPr>
                                    <m:ctrlPr>
                                      <a:rPr lang="en-US" altLang="zh-TW" sz="2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800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zh-TW" altLang="en-US" sz="2800" b="1" i="1">
                                        <a:latin typeface="Cambria Math" panose="02040503050406030204" pitchFamily="18" charset="0"/>
                                      </a:rPr>
                                      <m:t>𝜽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en-US" altLang="zh-TW" sz="2800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1" i="1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d>
                                  <m:dPr>
                                    <m:ctrlPr>
                                      <a:rPr lang="en-US" altLang="zh-TW" sz="2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800" b="1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zh-TW" altLang="en-US" sz="2800" b="1" i="1">
                                        <a:latin typeface="Cambria Math" panose="02040503050406030204" pitchFamily="18" charset="0"/>
                                      </a:rPr>
                                      <m:t>𝜽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altLang="zh-TW" sz="2800" b="1" i="1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d>
                                  <m:dPr>
                                    <m:ctrlPr>
                                      <a:rPr lang="en-US" altLang="zh-TW" sz="2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800" b="1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zh-TW" altLang="en-US" sz="2800" b="1" i="1">
                                        <a:latin typeface="Cambria Math" panose="02040503050406030204" pitchFamily="18" charset="0"/>
                                      </a:rPr>
                                      <m:t>𝜽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en-US" altLang="zh-TW" sz="28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d>
                                  <m:dPr>
                                    <m:ctrlPr>
                                      <a:rPr lang="en-US" altLang="zh-TW" sz="2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800" b="1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zh-TW" altLang="en-US" sz="2800" b="1" i="1">
                                        <a:latin typeface="Cambria Math" panose="02040503050406030204" pitchFamily="18" charset="0"/>
                                      </a:rPr>
                                      <m:t>𝜽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929" y="4223255"/>
                <a:ext cx="4748351" cy="83221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4771704" y="5223388"/>
                <a:ext cx="2899575" cy="7221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zh-TW" altLang="en-US" sz="2800" b="1" i="1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e>
                                <m:r>
                                  <a:rPr lang="en-US" altLang="zh-TW" sz="2800" b="1" i="1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zh-TW" altLang="en-US" sz="2800" b="1" i="1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1" i="1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zh-TW" altLang="en-US" sz="2800" b="1" i="1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e>
                                <m:r>
                                  <a:rPr lang="en-US" altLang="zh-TW" sz="2800" b="1" i="1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zh-TW" altLang="en-US" sz="2800" b="1" i="1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704" y="5223388"/>
                <a:ext cx="2899575" cy="72218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直線單箭頭接點 24"/>
          <p:cNvCxnSpPr/>
          <p:nvPr/>
        </p:nvCxnSpPr>
        <p:spPr>
          <a:xfrm flipH="1" flipV="1">
            <a:off x="1693179" y="4464543"/>
            <a:ext cx="459386" cy="66446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1754237" y="4358266"/>
            <a:ext cx="531744" cy="747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27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More about Rank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54730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Review: Rank A</a:t>
            </a:r>
            <a:endParaRPr lang="zh-TW" altLang="en-US" dirty="0"/>
          </a:p>
        </p:txBody>
      </p:sp>
      <p:graphicFrame>
        <p:nvGraphicFramePr>
          <p:cNvPr id="10" name="內容版面配置區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59683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62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Properties of Rank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is a m x n matrix. 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pPr lvl="1"/>
            <a:r>
              <a:rPr lang="en-US" altLang="zh-TW" dirty="0" smtClean="0"/>
              <a:t>A is </a:t>
            </a:r>
            <a:r>
              <a:rPr lang="en-US" altLang="zh-TW" dirty="0"/>
              <a:t>said to have </a:t>
            </a:r>
            <a:r>
              <a:rPr lang="en-US" altLang="zh-TW" b="1" dirty="0"/>
              <a:t>full rank</a:t>
            </a:r>
            <a:r>
              <a:rPr lang="en-US" altLang="zh-TW" dirty="0"/>
              <a:t> if </a:t>
            </a:r>
            <a:r>
              <a:rPr lang="en-US" altLang="zh-TW" dirty="0" smtClean="0"/>
              <a:t>Rank A = m or Rank A = n.</a:t>
            </a:r>
          </a:p>
          <a:p>
            <a:pPr lvl="1"/>
            <a:r>
              <a:rPr lang="en-US" altLang="zh-TW" dirty="0" smtClean="0"/>
              <a:t>A is </a:t>
            </a:r>
            <a:r>
              <a:rPr lang="en-US" altLang="zh-TW" dirty="0"/>
              <a:t>said to be </a:t>
            </a:r>
            <a:r>
              <a:rPr lang="en-US" altLang="zh-TW" b="1" dirty="0"/>
              <a:t>rank deficient</a:t>
            </a:r>
            <a:r>
              <a:rPr lang="en-US" altLang="zh-TW" dirty="0"/>
              <a:t> if it does not have full rank</a:t>
            </a:r>
            <a:r>
              <a:rPr lang="en-US" altLang="zh-TW" dirty="0" smtClean="0"/>
              <a:t>.</a:t>
            </a:r>
          </a:p>
          <a:p>
            <a:r>
              <a:rPr lang="en-US" altLang="zh-TW" sz="3200" dirty="0">
                <a:solidFill>
                  <a:srgbClr val="FF0000"/>
                </a:solidFill>
              </a:rPr>
              <a:t>Rank A = Rank A</a:t>
            </a:r>
            <a:r>
              <a:rPr lang="en-US" altLang="zh-TW" sz="3200" baseline="30000" dirty="0">
                <a:solidFill>
                  <a:srgbClr val="FF0000"/>
                </a:solidFill>
              </a:rPr>
              <a:t>T</a:t>
            </a:r>
            <a:endParaRPr lang="en-US" altLang="zh-TW" sz="3200" dirty="0">
              <a:solidFill>
                <a:srgbClr val="FF0000"/>
              </a:solidFill>
            </a:endParaRPr>
          </a:p>
          <a:p>
            <a:endParaRPr lang="zh-TW" altLang="en-US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2845854" y="2561408"/>
                <a:ext cx="382418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𝑅𝑎𝑛𝑘</m:t>
                    </m:r>
                    <m:r>
                      <a:rPr lang="zh-TW" alt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3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TW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zh-TW" altLang="en-US" sz="32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sz="3200" dirty="0" smtClean="0">
                    <a:solidFill>
                      <a:srgbClr val="FF0000"/>
                    </a:solidFill>
                  </a:rPr>
                  <a:t>min( m , n )</a:t>
                </a:r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5854" y="2561408"/>
                <a:ext cx="3824188" cy="492443"/>
              </a:xfrm>
              <a:prstGeom prst="rect">
                <a:avLst/>
              </a:prstGeom>
              <a:blipFill rotWithShape="0">
                <a:blip r:embed="rId2"/>
                <a:stretch>
                  <a:fillRect t="-23457" r="-5423" b="-506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30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Properties of Rank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If A is a m x n matrix, and B is a n x k matrix.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If B is a matrix of rank n, then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If A is a matrix of rank n, then</a:t>
            </a:r>
          </a:p>
          <a:p>
            <a:endParaRPr lang="zh-TW" altLang="en-US" dirty="0"/>
          </a:p>
          <a:p>
            <a:pPr lvl="1"/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407885" y="2554425"/>
                <a:ext cx="6866559" cy="5558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en-US" altLang="zh-TW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altLang="zh-TW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𝑚𝑖𝑛</m:t>
                      </m:r>
                      <m:d>
                        <m:d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𝑅𝑎𝑛𝑘</m:t>
                          </m:r>
                          <m:d>
                            <m:dPr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𝑅𝑎𝑛</m:t>
                          </m:r>
                          <m:r>
                            <a:rPr lang="en-US" altLang="zh-TW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85" y="2554425"/>
                <a:ext cx="6866559" cy="555858"/>
              </a:xfrm>
              <a:prstGeom prst="rect">
                <a:avLst/>
              </a:prstGeom>
              <a:blipFill rotWithShape="0">
                <a:blip r:embed="rId2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407885" y="4066082"/>
                <a:ext cx="404059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en-US" altLang="zh-TW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</m:t>
                      </m:r>
                      <m:r>
                        <a:rPr lang="en-US" altLang="zh-TW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𝑛𝑘</m:t>
                      </m:r>
                      <m:d>
                        <m:dPr>
                          <m:ctrlPr>
                            <a:rPr lang="en-US" altLang="zh-TW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85" y="4066082"/>
                <a:ext cx="4040593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407885" y="5649369"/>
                <a:ext cx="405720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en-US" altLang="zh-TW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</m:t>
                      </m:r>
                      <m:r>
                        <a:rPr lang="en-US" altLang="zh-TW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𝑛𝑘</m:t>
                      </m:r>
                      <m:d>
                        <m:dPr>
                          <m:ctrlPr>
                            <a:rPr lang="en-US" altLang="zh-TW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885" y="5649369"/>
                <a:ext cx="4057200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777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Properties of Rank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If A is a </a:t>
            </a:r>
            <a:r>
              <a:rPr lang="en-US" altLang="zh-TW" dirty="0" smtClean="0"/>
              <a:t>m </a:t>
            </a:r>
            <a:r>
              <a:rPr lang="en-US" altLang="zh-TW" dirty="0"/>
              <a:t>x n matrix, and B is a n x k matrix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/>
              <a:t>If A is a </a:t>
            </a:r>
            <a:r>
              <a:rPr lang="en-US" altLang="zh-TW" dirty="0" smtClean="0"/>
              <a:t>m </a:t>
            </a:r>
            <a:r>
              <a:rPr lang="en-US" altLang="zh-TW" dirty="0"/>
              <a:t>x </a:t>
            </a:r>
            <a:r>
              <a:rPr lang="en-US" altLang="zh-TW" dirty="0" smtClean="0"/>
              <a:t>n matrix</a:t>
            </a:r>
            <a:r>
              <a:rPr lang="en-US" altLang="zh-TW" dirty="0"/>
              <a:t>, and </a:t>
            </a:r>
            <a:r>
              <a:rPr lang="en-US" altLang="zh-TW" dirty="0" smtClean="0"/>
              <a:t>Q </a:t>
            </a:r>
            <a:r>
              <a:rPr lang="en-US" altLang="zh-TW" dirty="0"/>
              <a:t>is a </a:t>
            </a:r>
            <a:r>
              <a:rPr lang="en-US" altLang="zh-TW" dirty="0" smtClean="0"/>
              <a:t>m x m </a:t>
            </a:r>
            <a:r>
              <a:rPr lang="en-US" altLang="zh-TW" dirty="0">
                <a:solidFill>
                  <a:srgbClr val="FF0000"/>
                </a:solidFill>
              </a:rPr>
              <a:t>invertible</a:t>
            </a:r>
            <a:r>
              <a:rPr lang="en-US" altLang="zh-TW" dirty="0" smtClean="0"/>
              <a:t> </a:t>
            </a:r>
            <a:r>
              <a:rPr lang="en-US" altLang="zh-TW" dirty="0"/>
              <a:t>matrix.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2727123" y="2551479"/>
                <a:ext cx="35420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123" y="2551479"/>
                <a:ext cx="3542060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/>
          <p:cNvSpPr txBox="1"/>
          <p:nvPr/>
        </p:nvSpPr>
        <p:spPr>
          <a:xfrm>
            <a:off x="1027497" y="4775799"/>
            <a:ext cx="7123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Invertible matrix is a product of elementary matrices. </a:t>
            </a:r>
            <a:endParaRPr lang="zh-TW" altLang="en-US" sz="2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1023227" y="5297986"/>
            <a:ext cx="7543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Elementary row operation will not change the row space</a:t>
            </a:r>
            <a:endParaRPr lang="zh-TW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4567038" y="5812640"/>
            <a:ext cx="2390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dim of </a:t>
            </a:r>
            <a:r>
              <a:rPr lang="en-US" altLang="zh-TW" sz="2400" dirty="0" smtClean="0"/>
              <a:t>row space </a:t>
            </a:r>
            <a:endParaRPr lang="zh-TW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7646201" y="5827051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Rank 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2801611" y="4115229"/>
                <a:ext cx="354077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𝑄𝐴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1611" y="4115229"/>
                <a:ext cx="3540777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向右箭號 13"/>
          <p:cNvSpPr/>
          <p:nvPr/>
        </p:nvSpPr>
        <p:spPr>
          <a:xfrm>
            <a:off x="3866263" y="5827507"/>
            <a:ext cx="638355" cy="431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右箭號 14"/>
          <p:cNvSpPr/>
          <p:nvPr/>
        </p:nvSpPr>
        <p:spPr>
          <a:xfrm>
            <a:off x="6957692" y="5842376"/>
            <a:ext cx="638355" cy="431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902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Properties of Rank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If A is a m x n matrix, and B is a n x k matrix.</a:t>
            </a:r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2598057" y="2429274"/>
                <a:ext cx="35420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057" y="2429274"/>
                <a:ext cx="3542060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3723052" y="3076295"/>
                <a:ext cx="14525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3052" y="3076295"/>
                <a:ext cx="1452577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4622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5175628" y="3053927"/>
                <a:ext cx="19580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𝑃𝐴𝐵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5628" y="3053927"/>
                <a:ext cx="1958037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246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7147305" y="3042118"/>
                <a:ext cx="17672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𝑅𝐵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7305" y="3042118"/>
                <a:ext cx="1767279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379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3720515" y="3647166"/>
                <a:ext cx="12453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515" y="3647166"/>
                <a:ext cx="1245341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5366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5175628" y="3620130"/>
                <a:ext cx="175079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𝑃𝐴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5628" y="3620130"/>
                <a:ext cx="1750799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394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7163763" y="3617025"/>
                <a:ext cx="15660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3763" y="3617025"/>
                <a:ext cx="156607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556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2186813" y="6326348"/>
                <a:ext cx="32149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813" y="6326348"/>
                <a:ext cx="321498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矩形 14"/>
          <p:cNvSpPr/>
          <p:nvPr/>
        </p:nvSpPr>
        <p:spPr>
          <a:xfrm>
            <a:off x="1464604" y="4252063"/>
            <a:ext cx="1640115" cy="2467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1464603" y="4678032"/>
            <a:ext cx="1640115" cy="2467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1464602" y="5106799"/>
            <a:ext cx="1640115" cy="2467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1464602" y="5537087"/>
            <a:ext cx="1640115" cy="2467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1464601" y="5965854"/>
            <a:ext cx="1640115" cy="2467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3822518" y="6226877"/>
                <a:ext cx="3270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518" y="6226877"/>
                <a:ext cx="327013" cy="4308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矩形 22"/>
          <p:cNvSpPr/>
          <p:nvPr/>
        </p:nvSpPr>
        <p:spPr>
          <a:xfrm rot="5400000">
            <a:off x="2685165" y="5086400"/>
            <a:ext cx="1640115" cy="24674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 rot="5400000">
            <a:off x="3135314" y="5086399"/>
            <a:ext cx="1640115" cy="24674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 rot="5400000">
            <a:off x="3606611" y="5086398"/>
            <a:ext cx="1640115" cy="24674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4719327" y="5013867"/>
            <a:ext cx="595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=</a:t>
            </a:r>
            <a:endParaRPr lang="zh-TW" altLang="en-US" sz="2800" dirty="0"/>
          </a:p>
        </p:txBody>
      </p:sp>
      <p:sp>
        <p:nvSpPr>
          <p:cNvPr id="28" name="矩形 27"/>
          <p:cNvSpPr/>
          <p:nvPr/>
        </p:nvSpPr>
        <p:spPr>
          <a:xfrm>
            <a:off x="5213076" y="5553038"/>
            <a:ext cx="1640115" cy="2467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5213075" y="5981805"/>
            <a:ext cx="1640115" cy="2467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 29"/>
          <p:cNvSpPr/>
          <p:nvPr/>
        </p:nvSpPr>
        <p:spPr>
          <a:xfrm>
            <a:off x="5213076" y="4296550"/>
            <a:ext cx="1640115" cy="9781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6926427" y="4445619"/>
            <a:ext cx="2278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It can also have zero rows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336777" y="3085207"/>
                <a:ext cx="10630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𝑃𝐴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77" y="3085207"/>
                <a:ext cx="1063048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6286" r="-5714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文字方塊 34"/>
          <p:cNvSpPr txBox="1"/>
          <p:nvPr/>
        </p:nvSpPr>
        <p:spPr>
          <a:xfrm>
            <a:off x="354655" y="3617025"/>
            <a:ext cx="292246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400" dirty="0" smtClean="0"/>
              <a:t>P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is an invertible matrix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151228" y="4585027"/>
                <a:ext cx="12513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28" y="4585027"/>
                <a:ext cx="1251368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5366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276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8" grpId="0" animBg="1"/>
      <p:bldP spid="20" grpId="0" animBg="1"/>
      <p:bldP spid="21" grpId="0" animBg="1"/>
      <p:bldP spid="22" grpId="0"/>
      <p:bldP spid="23" grpId="0" animBg="1"/>
      <p:bldP spid="24" grpId="0" animBg="1"/>
      <p:bldP spid="25" grpId="0" animBg="1"/>
      <p:bldP spid="27" grpId="0"/>
      <p:bldP spid="28" grpId="0" animBg="1"/>
      <p:bldP spid="29" grpId="0" animBg="1"/>
      <p:bldP spid="30" grpId="0" animBg="1"/>
      <p:bldP spid="31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Properties of Rank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If A is a m x n matrix, and B is a n x k matrix</a:t>
                </a:r>
                <a:r>
                  <a:rPr lang="en-US" altLang="zh-TW" dirty="0" smtClean="0"/>
                  <a:t>.</a:t>
                </a:r>
              </a:p>
              <a:p>
                <a:endParaRPr lang="en-US" altLang="zh-TW" dirty="0"/>
              </a:p>
              <a:p>
                <a:endParaRPr lang="en-US" altLang="zh-TW" dirty="0" smtClean="0"/>
              </a:p>
              <a:p>
                <a:r>
                  <a:rPr lang="en-US" altLang="zh-TW" dirty="0" smtClean="0"/>
                  <a:t>If </a:t>
                </a:r>
                <a:r>
                  <a:rPr lang="en-US" altLang="zh-TW" dirty="0"/>
                  <a:t>B is a matrix of rank n, </a:t>
                </a:r>
                <a:r>
                  <a:rPr lang="en-US" altLang="zh-TW" dirty="0" smtClean="0"/>
                  <a:t>then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𝑅𝑎𝑛𝑘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𝑅𝑎𝑛𝑘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zh-TW" altLang="en-US" dirty="0"/>
              </a:p>
              <a:p>
                <a:r>
                  <a:rPr lang="en-US" altLang="zh-TW" dirty="0" smtClean="0"/>
                  <a:t>If </a:t>
                </a:r>
                <a:r>
                  <a:rPr lang="en-US" altLang="zh-TW" dirty="0"/>
                  <a:t>A is a matrix of rank n, </a:t>
                </a:r>
                <a:r>
                  <a:rPr lang="en-US" altLang="zh-TW" dirty="0" smtClean="0"/>
                  <a:t>then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𝑅𝑎𝑛𝑘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𝑅𝑎𝑛𝑘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zh-TW" altLang="en-US" dirty="0"/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572536" y="2618676"/>
                <a:ext cx="35420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536" y="2618676"/>
                <a:ext cx="3542060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/>
              <p:cNvSpPr txBox="1"/>
              <p:nvPr/>
            </p:nvSpPr>
            <p:spPr>
              <a:xfrm>
                <a:off x="5116081" y="2625838"/>
                <a:ext cx="36411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3" name="文字方塊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081" y="2625838"/>
                <a:ext cx="3641125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向右箭號 6"/>
          <p:cNvSpPr/>
          <p:nvPr/>
        </p:nvSpPr>
        <p:spPr>
          <a:xfrm>
            <a:off x="4179910" y="2567797"/>
            <a:ext cx="870857" cy="4889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531815" y="5244562"/>
                <a:ext cx="414498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815" y="5244562"/>
                <a:ext cx="4144981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4704853" y="5244563"/>
                <a:ext cx="202292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4853" y="5244563"/>
                <a:ext cx="2022926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6779499" y="5244562"/>
                <a:ext cx="18381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𝑅𝑎𝑛𝑘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9499" y="5244562"/>
                <a:ext cx="1838196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字方塊 38"/>
              <p:cNvSpPr txBox="1"/>
              <p:nvPr/>
            </p:nvSpPr>
            <p:spPr>
              <a:xfrm>
                <a:off x="3009839" y="5899356"/>
                <a:ext cx="36766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Rank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400">
                          <a:latin typeface="Cambria Math" panose="02040503050406030204" pitchFamily="18" charset="0"/>
                        </a:rPr>
                        <m:t>Rank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9" name="文字方塊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839" y="5899356"/>
                <a:ext cx="3676608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938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3" grpId="0"/>
      <p:bldP spid="7" grpId="0" animBg="1"/>
      <p:bldP spid="34" grpId="0"/>
      <p:bldP spid="35" grpId="0"/>
      <p:bldP spid="36" grpId="0"/>
      <p:bldP spid="39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</TotalTime>
  <Words>807</Words>
  <Application>Microsoft Office PowerPoint</Application>
  <PresentationFormat>如螢幕大小 (4:3)</PresentationFormat>
  <Paragraphs>264</Paragraphs>
  <Slides>26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3" baseType="lpstr">
      <vt:lpstr>新細明體</vt:lpstr>
      <vt:lpstr>標楷體</vt:lpstr>
      <vt:lpstr>Arial</vt:lpstr>
      <vt:lpstr>Calibri</vt:lpstr>
      <vt:lpstr>Calibri Light</vt:lpstr>
      <vt:lpstr>Cambria Math</vt:lpstr>
      <vt:lpstr>Office 佈景主題</vt:lpstr>
      <vt:lpstr>Review &amp; Complement</vt:lpstr>
      <vt:lpstr>Announcement</vt:lpstr>
      <vt:lpstr>More about Rank</vt:lpstr>
      <vt:lpstr>Review: Rank A</vt:lpstr>
      <vt:lpstr>Properties of Rank</vt:lpstr>
      <vt:lpstr>Properties of Rank</vt:lpstr>
      <vt:lpstr>Properties of Rank</vt:lpstr>
      <vt:lpstr>Properties of Rank</vt:lpstr>
      <vt:lpstr>Properties of Rank</vt:lpstr>
      <vt:lpstr>Theorem 4.9 (P258)</vt:lpstr>
      <vt:lpstr>PowerPoint 簡報</vt:lpstr>
      <vt:lpstr>Properties of Rank</vt:lpstr>
      <vt:lpstr>Properties of Rank</vt:lpstr>
      <vt:lpstr> More about  Determinants</vt:lpstr>
      <vt:lpstr>Properties of Determinants</vt:lpstr>
      <vt:lpstr>Properties of Determinants</vt:lpstr>
      <vt:lpstr>Properties of Determinants</vt:lpstr>
      <vt:lpstr>Properties of Determinants</vt:lpstr>
      <vt:lpstr>A v.s. AT</vt:lpstr>
      <vt:lpstr>Dependent and Independent Set</vt:lpstr>
      <vt:lpstr>Properties (P81) </vt:lpstr>
      <vt:lpstr>Properties (P81) </vt:lpstr>
      <vt:lpstr>Rotation Matrix</vt:lpstr>
      <vt:lpstr>Rotation Matrix</vt:lpstr>
      <vt:lpstr>Rotation Matrix</vt:lpstr>
      <vt:lpstr>Rotation Matrix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Lee Hung-yi</dc:creator>
  <cp:lastModifiedBy>Lee Hung-yi</cp:lastModifiedBy>
  <cp:revision>61</cp:revision>
  <dcterms:created xsi:type="dcterms:W3CDTF">2016-04-03T13:13:08Z</dcterms:created>
  <dcterms:modified xsi:type="dcterms:W3CDTF">2016-04-07T15:42:08Z</dcterms:modified>
</cp:coreProperties>
</file>